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580" r:id="rId2"/>
    <p:sldId id="628" r:id="rId3"/>
    <p:sldId id="512" r:id="rId4"/>
    <p:sldId id="519" r:id="rId5"/>
    <p:sldId id="629" r:id="rId6"/>
    <p:sldId id="630" r:id="rId7"/>
    <p:sldId id="631" r:id="rId8"/>
    <p:sldId id="632" r:id="rId9"/>
    <p:sldId id="633" r:id="rId10"/>
    <p:sldId id="634" r:id="rId11"/>
    <p:sldId id="635" r:id="rId12"/>
    <p:sldId id="636" r:id="rId13"/>
    <p:sldId id="637" r:id="rId14"/>
    <p:sldId id="639" r:id="rId15"/>
    <p:sldId id="641" r:id="rId16"/>
    <p:sldId id="640" r:id="rId17"/>
  </p:sldIdLst>
  <p:sldSz cx="12192000" cy="6858000"/>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CCFF33"/>
    <a:srgbClr val="CCFF66"/>
    <a:srgbClr val="006600"/>
    <a:srgbClr val="FFFFEF"/>
    <a:srgbClr val="FFFFDD"/>
    <a:srgbClr val="CCFFFF"/>
    <a:srgbClr val="FFFF7D"/>
    <a:srgbClr val="000099"/>
    <a:srgbClr val="E1FA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40" autoAdjust="0"/>
    <p:restoredTop sz="94660"/>
  </p:normalViewPr>
  <p:slideViewPr>
    <p:cSldViewPr snapToGrid="0">
      <p:cViewPr varScale="1">
        <p:scale>
          <a:sx n="74" d="100"/>
          <a:sy n="74" d="100"/>
        </p:scale>
        <p:origin x="492"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lang="en-US"/>
          </a:p>
        </p:txBody>
      </p:sp>
      <p:sp>
        <p:nvSpPr>
          <p:cNvPr id="3" name="Date Placeholder 2"/>
          <p:cNvSpPr>
            <a:spLocks noGrp="1"/>
          </p:cNvSpPr>
          <p:nvPr>
            <p:ph type="dt" idx="1"/>
          </p:nvPr>
        </p:nvSpPr>
        <p:spPr>
          <a:xfrm>
            <a:off x="4021294" y="0"/>
            <a:ext cx="3076363" cy="513508"/>
          </a:xfrm>
          <a:prstGeom prst="rect">
            <a:avLst/>
          </a:prstGeom>
        </p:spPr>
        <p:txBody>
          <a:bodyPr vert="horz" lIns="99048" tIns="49524" rIns="99048" bIns="49524" rtlCol="0"/>
          <a:lstStyle>
            <a:lvl1pPr algn="r">
              <a:defRPr sz="1300"/>
            </a:lvl1pPr>
          </a:lstStyle>
          <a:p>
            <a:fld id="{F683348B-E234-448A-B6EE-D42288384B71}" type="datetimeFigureOut">
              <a:rPr lang="en-US" smtClean="0"/>
              <a:t>3/16/2020</a:t>
            </a:fld>
            <a:endParaRPr lang="en-US"/>
          </a:p>
        </p:txBody>
      </p:sp>
      <p:sp>
        <p:nvSpPr>
          <p:cNvPr id="4" name="Slide Image Placeholder 3"/>
          <p:cNvSpPr>
            <a:spLocks noGrp="1" noRot="1" noChangeAspect="1"/>
          </p:cNvSpPr>
          <p:nvPr>
            <p:ph type="sldImg" idx="2"/>
          </p:nvPr>
        </p:nvSpPr>
        <p:spPr>
          <a:xfrm>
            <a:off x="479425" y="1279525"/>
            <a:ext cx="6140450" cy="3454400"/>
          </a:xfrm>
          <a:prstGeom prst="rect">
            <a:avLst/>
          </a:prstGeom>
          <a:noFill/>
          <a:ln w="12700">
            <a:solidFill>
              <a:prstClr val="black"/>
            </a:solidFill>
          </a:ln>
        </p:spPr>
        <p:txBody>
          <a:bodyPr vert="horz" lIns="99048" tIns="49524" rIns="99048" bIns="49524" rtlCol="0" anchor="ctr"/>
          <a:lstStyle/>
          <a:p>
            <a:endParaRPr lang="en-US"/>
          </a:p>
        </p:txBody>
      </p:sp>
      <p:sp>
        <p:nvSpPr>
          <p:cNvPr id="5" name="Notes Placeholder 4"/>
          <p:cNvSpPr>
            <a:spLocks noGrp="1"/>
          </p:cNvSpPr>
          <p:nvPr>
            <p:ph type="body" sz="quarter" idx="3"/>
          </p:nvPr>
        </p:nvSpPr>
        <p:spPr>
          <a:xfrm>
            <a:off x="709930" y="4925407"/>
            <a:ext cx="5679440" cy="4029879"/>
          </a:xfrm>
          <a:prstGeom prst="rect">
            <a:avLst/>
          </a:prstGeom>
        </p:spPr>
        <p:txBody>
          <a:bodyPr vert="horz" lIns="99048" tIns="49524" rIns="99048" bIns="49524"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721107"/>
            <a:ext cx="3076363" cy="513507"/>
          </a:xfrm>
          <a:prstGeom prst="rect">
            <a:avLst/>
          </a:prstGeom>
        </p:spPr>
        <p:txBody>
          <a:bodyPr vert="horz" lIns="99048" tIns="49524" rIns="99048" bIns="49524" rtlCol="0" anchor="b"/>
          <a:lstStyle>
            <a:lvl1pPr algn="l">
              <a:defRPr sz="1300"/>
            </a:lvl1pPr>
          </a:lstStyle>
          <a:p>
            <a:endParaRPr lang="en-US"/>
          </a:p>
        </p:txBody>
      </p:sp>
      <p:sp>
        <p:nvSpPr>
          <p:cNvPr id="7" name="Slide Number Placeholder 6"/>
          <p:cNvSpPr>
            <a:spLocks noGrp="1"/>
          </p:cNvSpPr>
          <p:nvPr>
            <p:ph type="sldNum" sz="quarter" idx="5"/>
          </p:nvPr>
        </p:nvSpPr>
        <p:spPr>
          <a:xfrm>
            <a:off x="4021294" y="9721107"/>
            <a:ext cx="3076363" cy="513507"/>
          </a:xfrm>
          <a:prstGeom prst="rect">
            <a:avLst/>
          </a:prstGeom>
        </p:spPr>
        <p:txBody>
          <a:bodyPr vert="horz" lIns="99048" tIns="49524" rIns="99048" bIns="49524" rtlCol="0" anchor="b"/>
          <a:lstStyle>
            <a:lvl1pPr algn="r">
              <a:defRPr sz="1300"/>
            </a:lvl1pPr>
          </a:lstStyle>
          <a:p>
            <a:fld id="{48938AA3-AAA7-49E2-9F41-781ED8594656}" type="slidenum">
              <a:rPr lang="en-US" smtClean="0"/>
              <a:t>‹#›</a:t>
            </a:fld>
            <a:endParaRPr lang="en-US"/>
          </a:p>
        </p:txBody>
      </p:sp>
    </p:spTree>
    <p:extLst>
      <p:ext uri="{BB962C8B-B14F-4D97-AF65-F5344CB8AC3E}">
        <p14:creationId xmlns:p14="http://schemas.microsoft.com/office/powerpoint/2010/main" val="650875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A37A9EF-EAF2-426C-B90A-204EE2FC9B0F}" type="datetimeFigureOut">
              <a:rPr lang="en-US" smtClean="0"/>
              <a:t>3/16/2020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194529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37A9EF-EAF2-426C-B90A-204EE2FC9B0F}" type="datetimeFigureOut">
              <a:rPr lang="en-US" smtClean="0"/>
              <a:t>3/16/2020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35456378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37A9EF-EAF2-426C-B90A-204EE2FC9B0F}" type="datetimeFigureOut">
              <a:rPr lang="en-US" smtClean="0"/>
              <a:t>3/16/2020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3470150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A37A9EF-EAF2-426C-B90A-204EE2FC9B0F}" type="datetimeFigureOut">
              <a:rPr lang="en-US" smtClean="0"/>
              <a:t>3/16/2020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177977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A37A9EF-EAF2-426C-B90A-204EE2FC9B0F}" type="datetimeFigureOut">
              <a:rPr lang="en-US" smtClean="0"/>
              <a:t>3/16/2020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854392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A37A9EF-EAF2-426C-B90A-204EE2FC9B0F}" type="datetimeFigureOut">
              <a:rPr lang="en-US" smtClean="0"/>
              <a:t>3/16/2020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34004085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A37A9EF-EAF2-426C-B90A-204EE2FC9B0F}" type="datetimeFigureOut">
              <a:rPr lang="en-US" smtClean="0"/>
              <a:t>3/16/2020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31193047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A37A9EF-EAF2-426C-B90A-204EE2FC9B0F}" type="datetimeFigureOut">
              <a:rPr lang="en-US" smtClean="0"/>
              <a:t>3/16/2020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2398315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37A9EF-EAF2-426C-B90A-204EE2FC9B0F}" type="datetimeFigureOut">
              <a:rPr lang="en-US" smtClean="0"/>
              <a:t>3/16/2020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18425416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A37A9EF-EAF2-426C-B90A-204EE2FC9B0F}" type="datetimeFigureOut">
              <a:rPr lang="en-US" smtClean="0"/>
              <a:t>3/16/2020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16142660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A37A9EF-EAF2-426C-B90A-204EE2FC9B0F}" type="datetimeFigureOut">
              <a:rPr lang="en-US" smtClean="0"/>
              <a:t>3/16/2020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5920D7-AC3B-411D-9390-B8FC135AD7B5}" type="slidenum">
              <a:rPr lang="en-US" smtClean="0"/>
              <a:t>‹#›</a:t>
            </a:fld>
            <a:endParaRPr lang="en-US"/>
          </a:p>
        </p:txBody>
      </p:sp>
    </p:spTree>
    <p:extLst>
      <p:ext uri="{BB962C8B-B14F-4D97-AF65-F5344CB8AC3E}">
        <p14:creationId xmlns:p14="http://schemas.microsoft.com/office/powerpoint/2010/main" val="30928122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37A9EF-EAF2-426C-B90A-204EE2FC9B0F}" type="datetimeFigureOut">
              <a:rPr lang="en-US" smtClean="0"/>
              <a:t>3/16/2020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5920D7-AC3B-411D-9390-B8FC135AD7B5}" type="slidenum">
              <a:rPr lang="en-US" smtClean="0"/>
              <a:t>‹#›</a:t>
            </a:fld>
            <a:endParaRPr lang="en-US"/>
          </a:p>
        </p:txBody>
      </p:sp>
    </p:spTree>
    <p:extLst>
      <p:ext uri="{BB962C8B-B14F-4D97-AF65-F5344CB8AC3E}">
        <p14:creationId xmlns:p14="http://schemas.microsoft.com/office/powerpoint/2010/main" val="32977627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عقیدتی\صادقین _فلش\درسنامه صادقین\حاشیه صادقین.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blipFill>
            <a:blip r:embed="rId3">
              <a:alphaModFix amt="69000"/>
            </a:blip>
            <a:tile tx="0" ty="0" sx="100000" sy="100000" flip="none" algn="tl"/>
          </a:blipFill>
        </p:spPr>
      </p:pic>
      <p:sp>
        <p:nvSpPr>
          <p:cNvPr id="29" name="Rounded Rectangle 28"/>
          <p:cNvSpPr/>
          <p:nvPr/>
        </p:nvSpPr>
        <p:spPr>
          <a:xfrm>
            <a:off x="118339" y="1764254"/>
            <a:ext cx="12191999" cy="144448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endParaRPr lang="fa-IR" sz="4400" b="1" dirty="0">
              <a:solidFill>
                <a:srgbClr val="7030A0"/>
              </a:solidFill>
              <a:cs typeface="B Titr" pitchFamily="2" charset="-78"/>
            </a:endParaRPr>
          </a:p>
          <a:p>
            <a:pPr indent="180340" algn="ctr" rtl="1">
              <a:lnSpc>
                <a:spcPct val="140000"/>
              </a:lnSpc>
            </a:pPr>
            <a:r>
              <a:rPr lang="ar-SA" sz="4000" b="1" dirty="0">
                <a:solidFill>
                  <a:schemeClr val="tx1"/>
                </a:solidFill>
                <a:latin typeface="Times New Roman" panose="02020603050405020304" pitchFamily="18" charset="0"/>
                <a:ea typeface="Times New Roman" panose="02020603050405020304" pitchFamily="18" charset="0"/>
                <a:cs typeface="B Nazanin" panose="00000400000000000000" pitchFamily="2" charset="-78"/>
              </a:rPr>
              <a:t>هذا بَصائِرُ لِلنَّاسِ وَ هُدىً وَ رَحْمَةٌ لِقَوْمٍ يُوقِنُونَ </a:t>
            </a:r>
          </a:p>
          <a:p>
            <a:pPr algn="ctr" rtl="1">
              <a:lnSpc>
                <a:spcPct val="120000"/>
              </a:lnSpc>
            </a:pPr>
            <a:endParaRPr lang="fa-IR" sz="4400" b="1" dirty="0">
              <a:solidFill>
                <a:srgbClr val="C00000"/>
              </a:solidFill>
              <a:cs typeface="B Titr" pitchFamily="2" charset="-78"/>
            </a:endParaRPr>
          </a:p>
        </p:txBody>
      </p:sp>
      <p:sp>
        <p:nvSpPr>
          <p:cNvPr id="33" name="Rounded Rectangle 32"/>
          <p:cNvSpPr/>
          <p:nvPr/>
        </p:nvSpPr>
        <p:spPr>
          <a:xfrm>
            <a:off x="2610526" y="3654621"/>
            <a:ext cx="7207624" cy="194747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4800" b="1" dirty="0">
                <a:solidFill>
                  <a:srgbClr val="000066"/>
                </a:solidFill>
                <a:cs typeface="B Titr" pitchFamily="2" charset="-78"/>
              </a:rPr>
              <a:t>آشنایی اجمالی با قرآن</a:t>
            </a:r>
          </a:p>
        </p:txBody>
      </p:sp>
      <p:pic>
        <p:nvPicPr>
          <p:cNvPr id="6" name="Picture 5">
            <a:extLst>
              <a:ext uri="{FF2B5EF4-FFF2-40B4-BE49-F238E27FC236}">
                <a16:creationId xmlns:a16="http://schemas.microsoft.com/office/drawing/2014/main" id="{9C8DF03F-48FE-4BB0-8D20-033657614B5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85937" y="384825"/>
            <a:ext cx="2991073" cy="1714010"/>
          </a:xfrm>
          <a:prstGeom prst="rect">
            <a:avLst/>
          </a:prstGeom>
        </p:spPr>
      </p:pic>
      <p:sp>
        <p:nvSpPr>
          <p:cNvPr id="2" name="Rectangle 1"/>
          <p:cNvSpPr/>
          <p:nvPr/>
        </p:nvSpPr>
        <p:spPr>
          <a:xfrm>
            <a:off x="163154" y="3209772"/>
            <a:ext cx="11801139" cy="830997"/>
          </a:xfrm>
          <a:prstGeom prst="rect">
            <a:avLst/>
          </a:prstGeom>
        </p:spPr>
        <p:txBody>
          <a:bodyPr wrap="square">
            <a:spAutoFit/>
          </a:bodyPr>
          <a:lstStyle/>
          <a:p>
            <a:pPr algn="ctr" rtl="1"/>
            <a:r>
              <a:rPr lang="fa-IR" sz="2400" dirty="0">
                <a:solidFill>
                  <a:srgbClr val="0000CC"/>
                </a:solidFill>
                <a:cs typeface="B Titr" pitchFamily="2" charset="-78"/>
              </a:rPr>
              <a:t>اين (قرآن و شريعت آسمانى) وسايل بينايى و مايه هدايت و رحمت است براى مردمى كه (به آن) يقين دارند!</a:t>
            </a:r>
            <a:br>
              <a:rPr lang="fa-IR" sz="2400" dirty="0">
                <a:solidFill>
                  <a:srgbClr val="0000CC"/>
                </a:solidFill>
                <a:cs typeface="B Titr" pitchFamily="2" charset="-78"/>
              </a:rPr>
            </a:br>
            <a:endParaRPr lang="fa-IR" sz="2400" dirty="0">
              <a:solidFill>
                <a:srgbClr val="0000CC"/>
              </a:solidFill>
              <a:cs typeface="B Titr" pitchFamily="2" charset="-78"/>
            </a:endParaRPr>
          </a:p>
        </p:txBody>
      </p:sp>
      <p:sp>
        <p:nvSpPr>
          <p:cNvPr id="3" name="Rectangle 2"/>
          <p:cNvSpPr/>
          <p:nvPr/>
        </p:nvSpPr>
        <p:spPr>
          <a:xfrm>
            <a:off x="5524863" y="3687912"/>
            <a:ext cx="1221168" cy="480131"/>
          </a:xfrm>
          <a:prstGeom prst="rect">
            <a:avLst/>
          </a:prstGeom>
        </p:spPr>
        <p:txBody>
          <a:bodyPr wrap="none">
            <a:spAutoFit/>
          </a:bodyPr>
          <a:lstStyle/>
          <a:p>
            <a:pPr indent="180340" algn="ctr" rtl="1">
              <a:lnSpc>
                <a:spcPct val="140000"/>
              </a:lnSpc>
            </a:pPr>
            <a:r>
              <a:rPr lang="fa-IR" b="1" dirty="0">
                <a:solidFill>
                  <a:srgbClr val="663300"/>
                </a:solidFill>
                <a:latin typeface="Times New Roman" panose="02020603050405020304" pitchFamily="18" charset="0"/>
                <a:ea typeface="Times New Roman" panose="02020603050405020304" pitchFamily="18" charset="0"/>
                <a:cs typeface="B Nazanin" pitchFamily="2" charset="-78"/>
              </a:rPr>
              <a:t>(جاثيه/20)</a:t>
            </a:r>
            <a:endParaRPr lang="en-US" sz="4800" b="1" dirty="0">
              <a:solidFill>
                <a:srgbClr val="663300"/>
              </a:solidFill>
              <a:latin typeface="Times New Roman" panose="02020603050405020304" pitchFamily="18" charset="0"/>
              <a:ea typeface="Times New Roman" panose="02020603050405020304" pitchFamily="18" charset="0"/>
              <a:cs typeface="B Nazanin" pitchFamily="2" charset="-78"/>
            </a:endParaRPr>
          </a:p>
        </p:txBody>
      </p:sp>
    </p:spTree>
    <p:extLst>
      <p:ext uri="{BB962C8B-B14F-4D97-AF65-F5344CB8AC3E}">
        <p14:creationId xmlns:p14="http://schemas.microsoft.com/office/powerpoint/2010/main" val="63477931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500" fill="hold"/>
                                        <p:tgtEl>
                                          <p:spTgt spid="33"/>
                                        </p:tgtEl>
                                        <p:attrNameLst>
                                          <p:attrName>ppt_w</p:attrName>
                                        </p:attrNameLst>
                                      </p:cBhvr>
                                      <p:tavLst>
                                        <p:tav tm="0">
                                          <p:val>
                                            <p:fltVal val="0"/>
                                          </p:val>
                                        </p:tav>
                                        <p:tav tm="100000">
                                          <p:val>
                                            <p:strVal val="#ppt_w"/>
                                          </p:val>
                                        </p:tav>
                                      </p:tavLst>
                                    </p:anim>
                                    <p:anim calcmode="lin" valueType="num">
                                      <p:cBhvr>
                                        <p:cTn id="13" dur="500" fill="hold"/>
                                        <p:tgtEl>
                                          <p:spTgt spid="33"/>
                                        </p:tgtEl>
                                        <p:attrNameLst>
                                          <p:attrName>ppt_h</p:attrName>
                                        </p:attrNameLst>
                                      </p:cBhvr>
                                      <p:tavLst>
                                        <p:tav tm="0">
                                          <p:val>
                                            <p:fltVal val="0"/>
                                          </p:val>
                                        </p:tav>
                                        <p:tav tm="100000">
                                          <p:val>
                                            <p:strVal val="#ppt_h"/>
                                          </p:val>
                                        </p:tav>
                                      </p:tavLst>
                                    </p:anim>
                                    <p:animEffect transition="in" filter="fade">
                                      <p:cBhvr>
                                        <p:cTn id="1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CCFF33"/>
        </a:solidFill>
        <a:effectLst/>
      </p:bgPr>
    </p:bg>
    <p:spTree>
      <p:nvGrpSpPr>
        <p:cNvPr id="1" name=""/>
        <p:cNvGrpSpPr/>
        <p:nvPr/>
      </p:nvGrpSpPr>
      <p:grpSpPr>
        <a:xfrm>
          <a:off x="0" y="0"/>
          <a:ext cx="0" cy="0"/>
          <a:chOff x="0" y="0"/>
          <a:chExt cx="0" cy="0"/>
        </a:xfrm>
      </p:grpSpPr>
      <p:sp>
        <p:nvSpPr>
          <p:cNvPr id="4" name="Rectangle 3"/>
          <p:cNvSpPr/>
          <p:nvPr/>
        </p:nvSpPr>
        <p:spPr>
          <a:xfrm>
            <a:off x="505607" y="1282372"/>
            <a:ext cx="11238723" cy="2769989"/>
          </a:xfrm>
          <a:prstGeom prst="rect">
            <a:avLst/>
          </a:prstGeom>
          <a:solidFill>
            <a:srgbClr val="FCFFE1"/>
          </a:solidFill>
          <a:ln w="44450">
            <a:solidFill>
              <a:srgbClr val="008000"/>
            </a:solidFill>
          </a:ln>
        </p:spPr>
        <p:txBody>
          <a:bodyPr wrap="square">
            <a:spAutoFit/>
          </a:bodyPr>
          <a:lstStyle/>
          <a:p>
            <a:pPr indent="180340" algn="ctr" rtl="1">
              <a:lnSpc>
                <a:spcPct val="150000"/>
              </a:lnSpc>
              <a:spcAft>
                <a:spcPts val="0"/>
              </a:spcAft>
            </a:pPr>
            <a:r>
              <a:rPr lang="ar-SA" sz="3200" b="1" dirty="0">
                <a:solidFill>
                  <a:srgbClr val="0000CC"/>
                </a:solidFill>
                <a:latin typeface="Times New Roman" panose="02020603050405020304" pitchFamily="18" charset="0"/>
                <a:ea typeface="Times New Roman" panose="02020603050405020304" pitchFamily="18" charset="0"/>
                <a:cs typeface="B Nazanin" panose="00000400000000000000" pitchFamily="2" charset="-78"/>
              </a:rPr>
              <a:t>ادْعُ إِلى‏ سَبيلِ رَبِّكَ بِالْحِكْمَةِ وَ الْمَوْعِظَةِ الْحَسَنَةِ وَ جادِلْهُمْ بِالَّتي‏ هِيَ أَحْسَنُ إِنَّ رَبَّكَ هُوَ أَعْلَمُ بِمَنْ ضَلَّ عَنْ سَبيلِهِ وَ هُوَ أَعْلَمُ بِالْمُهْتَدينَ </a:t>
            </a:r>
            <a:r>
              <a:rPr lang="ar-SA" sz="4400" b="1" dirty="0" smtClean="0">
                <a:solidFill>
                  <a:srgbClr val="0000CC"/>
                </a:solidFill>
                <a:latin typeface="Times New Roman" panose="02020603050405020304" pitchFamily="18" charset="0"/>
                <a:ea typeface="Times New Roman" panose="02020603050405020304" pitchFamily="18" charset="0"/>
                <a:cs typeface="Traditional Arabic" panose="02020603050405020304" pitchFamily="18" charset="-78"/>
              </a:rPr>
              <a:t>‏</a:t>
            </a:r>
            <a:r>
              <a:rPr lang="ar-SA" b="1" dirty="0">
                <a:solidFill>
                  <a:srgbClr val="C00000"/>
                </a:solidFill>
                <a:latin typeface="Times New Roman" panose="02020603050405020304" pitchFamily="18" charset="0"/>
                <a:ea typeface="Times New Roman" panose="02020603050405020304" pitchFamily="18" charset="0"/>
                <a:cs typeface="B Nazanin" pitchFamily="2" charset="-78"/>
              </a:rPr>
              <a:t>(</a:t>
            </a:r>
            <a:r>
              <a:rPr lang="fa-IR" b="1" dirty="0">
                <a:solidFill>
                  <a:srgbClr val="C00000"/>
                </a:solidFill>
                <a:latin typeface="Times New Roman" panose="02020603050405020304" pitchFamily="18" charset="0"/>
                <a:ea typeface="Times New Roman" panose="02020603050405020304" pitchFamily="18" charset="0"/>
                <a:cs typeface="B Nazanin" pitchFamily="2" charset="-78"/>
              </a:rPr>
              <a:t>نحل/125</a:t>
            </a:r>
            <a:r>
              <a:rPr lang="ar-SA" b="1" dirty="0" smtClean="0">
                <a:solidFill>
                  <a:srgbClr val="C00000"/>
                </a:solidFill>
                <a:latin typeface="Times New Roman" panose="02020603050405020304" pitchFamily="18" charset="0"/>
                <a:ea typeface="Times New Roman" panose="02020603050405020304" pitchFamily="18" charset="0"/>
                <a:cs typeface="B Nazanin" pitchFamily="2" charset="-78"/>
              </a:rPr>
              <a:t>)</a:t>
            </a:r>
            <a:endParaRPr lang="fa-IR" b="1" dirty="0" smtClean="0">
              <a:solidFill>
                <a:srgbClr val="C00000"/>
              </a:solidFill>
              <a:latin typeface="Times New Roman" panose="02020603050405020304" pitchFamily="18" charset="0"/>
              <a:ea typeface="Times New Roman" panose="02020603050405020304" pitchFamily="18" charset="0"/>
              <a:cs typeface="B Nazanin" pitchFamily="2" charset="-78"/>
            </a:endParaRPr>
          </a:p>
          <a:p>
            <a:pPr indent="180340" algn="ctr" rtl="1">
              <a:lnSpc>
                <a:spcPct val="150000"/>
              </a:lnSpc>
            </a:pPr>
            <a:r>
              <a:rPr lang="fa-IR" sz="2000" b="1" dirty="0">
                <a:ea typeface="Times New Roman"/>
                <a:cs typeface="B Titr" pitchFamily="2" charset="-78"/>
              </a:rPr>
              <a:t>با حكمت و اندرز نيكو، به راه پروردگارت دعوت نما! و با آن‌ها به روشى كه نيكوتر است، استدلال و مناظره كن! پروردگارت، از هر كسى بهتر مى‏داند چه كسى از راه او گمراه شده است؛ و او به هدايت‏يافتگان داناتر است.</a:t>
            </a:r>
            <a:r>
              <a:rPr lang="fa-IR" sz="2000" b="1" dirty="0" smtClean="0">
                <a:ea typeface="Times New Roman"/>
                <a:cs typeface="B Titr" pitchFamily="2" charset="-78"/>
              </a:rPr>
              <a:t>‏</a:t>
            </a:r>
            <a:r>
              <a:rPr lang="ar-SA" b="1" dirty="0" smtClean="0">
                <a:solidFill>
                  <a:srgbClr val="C00000"/>
                </a:solidFill>
                <a:latin typeface="Times New Roman" panose="02020603050405020304" pitchFamily="18" charset="0"/>
                <a:ea typeface="Times New Roman" panose="02020603050405020304" pitchFamily="18" charset="0"/>
                <a:cs typeface="B Nazanin" pitchFamily="2" charset="-78"/>
              </a:rPr>
              <a:t>‏</a:t>
            </a:r>
            <a:r>
              <a:rPr lang="fa-IR" b="1" dirty="0" smtClean="0">
                <a:solidFill>
                  <a:srgbClr val="C00000"/>
                </a:solidFill>
                <a:latin typeface="Times New Roman" panose="02020603050405020304" pitchFamily="18" charset="0"/>
                <a:ea typeface="Times New Roman" panose="02020603050405020304" pitchFamily="18" charset="0"/>
                <a:cs typeface="B Nazanin" pitchFamily="2" charset="-78"/>
              </a:rPr>
              <a:t> </a:t>
            </a:r>
            <a:endParaRPr lang="fa-IR" b="1" dirty="0">
              <a:solidFill>
                <a:srgbClr val="C00000"/>
              </a:solidFill>
              <a:latin typeface="Times New Roman" panose="02020603050405020304" pitchFamily="18" charset="0"/>
              <a:ea typeface="Times New Roman" panose="02020603050405020304" pitchFamily="18" charset="0"/>
              <a:cs typeface="B Nazanin" pitchFamily="2" charset="-78"/>
            </a:endParaRPr>
          </a:p>
        </p:txBody>
      </p:sp>
      <p:sp>
        <p:nvSpPr>
          <p:cNvPr id="11" name="Rounded Rectangle 10"/>
          <p:cNvSpPr/>
          <p:nvPr/>
        </p:nvSpPr>
        <p:spPr>
          <a:xfrm>
            <a:off x="2892301" y="357464"/>
            <a:ext cx="6465339"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600" b="1" dirty="0">
                <a:solidFill>
                  <a:schemeClr val="tx1"/>
                </a:solidFill>
                <a:cs typeface="B Traffic" pitchFamily="2" charset="-78"/>
              </a:rPr>
              <a:t>8ـ بهره گیری از روش های مختلف</a:t>
            </a:r>
          </a:p>
        </p:txBody>
      </p:sp>
      <p:sp>
        <p:nvSpPr>
          <p:cNvPr id="7" name="Rectangle 6"/>
          <p:cNvSpPr/>
          <p:nvPr/>
        </p:nvSpPr>
        <p:spPr>
          <a:xfrm>
            <a:off x="505607" y="4704861"/>
            <a:ext cx="11066609" cy="1977464"/>
          </a:xfrm>
          <a:prstGeom prst="rect">
            <a:avLst/>
          </a:prstGeom>
          <a:solidFill>
            <a:srgbClr val="FCFFE1"/>
          </a:solidFill>
          <a:ln w="44450">
            <a:solidFill>
              <a:srgbClr val="008000"/>
            </a:solidFill>
          </a:ln>
        </p:spPr>
        <p:txBody>
          <a:bodyPr wrap="square">
            <a:spAutoFit/>
          </a:bodyPr>
          <a:lstStyle/>
          <a:p>
            <a:pPr algn="ctr" rtl="1">
              <a:lnSpc>
                <a:spcPct val="150000"/>
              </a:lnSpc>
            </a:pPr>
            <a:r>
              <a:rPr lang="fa-IR" sz="2800" b="1" dirty="0">
                <a:latin typeface="Traditional Arabic" panose="02020603050405020304" pitchFamily="18" charset="-78"/>
                <a:cs typeface="B Titr" panose="00000700000000000000" pitchFamily="2" charset="-78"/>
              </a:rPr>
              <a:t>قرآن برای تربیت و تعالی انسان ها از روش ها و شیوه های متنوع و متناسب با </a:t>
            </a:r>
            <a:endParaRPr lang="fa-IR" sz="2800" b="1" dirty="0" smtClean="0">
              <a:latin typeface="Traditional Arabic" panose="02020603050405020304" pitchFamily="18" charset="-78"/>
              <a:cs typeface="B Titr" panose="00000700000000000000" pitchFamily="2" charset="-78"/>
            </a:endParaRPr>
          </a:p>
          <a:p>
            <a:pPr algn="ctr" rtl="1">
              <a:lnSpc>
                <a:spcPct val="150000"/>
              </a:lnSpc>
            </a:pPr>
            <a:r>
              <a:rPr lang="fa-IR" sz="2800" b="1" dirty="0" smtClean="0">
                <a:latin typeface="Traditional Arabic" panose="02020603050405020304" pitchFamily="18" charset="-78"/>
                <a:cs typeface="B Titr" panose="00000700000000000000" pitchFamily="2" charset="-78"/>
              </a:rPr>
              <a:t>موقعیت </a:t>
            </a:r>
            <a:r>
              <a:rPr lang="fa-IR" sz="2800" b="1" dirty="0">
                <a:latin typeface="Traditional Arabic" panose="02020603050405020304" pitchFamily="18" charset="-78"/>
                <a:cs typeface="B Titr" panose="00000700000000000000" pitchFamily="2" charset="-78"/>
              </a:rPr>
              <a:t>های متفاوت استفاده کرده؛ روش هایی مانند:</a:t>
            </a:r>
          </a:p>
          <a:p>
            <a:pPr algn="ctr" rtl="1">
              <a:lnSpc>
                <a:spcPct val="150000"/>
              </a:lnSpc>
            </a:pPr>
            <a:r>
              <a:rPr lang="fa-IR" sz="2800" b="1" dirty="0">
                <a:solidFill>
                  <a:srgbClr val="006600"/>
                </a:solidFill>
                <a:latin typeface="Traditional Arabic" panose="02020603050405020304" pitchFamily="18" charset="-78"/>
                <a:cs typeface="B Titr" panose="00000700000000000000" pitchFamily="2" charset="-78"/>
              </a:rPr>
              <a:t>برهان، موعظه، تشبیه، تمثیل، داستان، سؤال، تحذیر و تبشیر ...</a:t>
            </a:r>
            <a:endParaRPr lang="fa-IR" sz="2000" b="1" dirty="0">
              <a:solidFill>
                <a:srgbClr val="006600"/>
              </a:solidFill>
              <a:cs typeface="B Titr"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11" y="23404"/>
            <a:ext cx="1488826" cy="1551134"/>
          </a:xfrm>
          <a:prstGeom prst="ellipse">
            <a:avLst/>
          </a:prstGeom>
          <a:ln>
            <a:noFill/>
          </a:ln>
          <a:effectLst>
            <a:softEdge rad="112500"/>
          </a:effectLst>
        </p:spPr>
      </p:pic>
    </p:spTree>
    <p:extLst>
      <p:ext uri="{BB962C8B-B14F-4D97-AF65-F5344CB8AC3E}">
        <p14:creationId xmlns:p14="http://schemas.microsoft.com/office/powerpoint/2010/main" val="384451472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CCFF33"/>
        </a:solidFill>
        <a:effectLst/>
      </p:bgPr>
    </p:bg>
    <p:spTree>
      <p:nvGrpSpPr>
        <p:cNvPr id="1" name=""/>
        <p:cNvGrpSpPr/>
        <p:nvPr/>
      </p:nvGrpSpPr>
      <p:grpSpPr>
        <a:xfrm>
          <a:off x="0" y="0"/>
          <a:ext cx="0" cy="0"/>
          <a:chOff x="0" y="0"/>
          <a:chExt cx="0" cy="0"/>
        </a:xfrm>
      </p:grpSpPr>
      <p:sp>
        <p:nvSpPr>
          <p:cNvPr id="4" name="Rectangle 3"/>
          <p:cNvSpPr/>
          <p:nvPr/>
        </p:nvSpPr>
        <p:spPr>
          <a:xfrm>
            <a:off x="365755" y="2328316"/>
            <a:ext cx="6056555" cy="1480405"/>
          </a:xfrm>
          <a:prstGeom prst="rect">
            <a:avLst/>
          </a:prstGeom>
          <a:solidFill>
            <a:srgbClr val="FCFFE1"/>
          </a:solidFill>
          <a:ln w="44450">
            <a:solidFill>
              <a:srgbClr val="008000"/>
            </a:solidFill>
          </a:ln>
        </p:spPr>
        <p:txBody>
          <a:bodyPr wrap="square">
            <a:spAutoFit/>
          </a:bodyPr>
          <a:lstStyle/>
          <a:p>
            <a:pPr indent="180340" algn="ctr" rtl="1">
              <a:lnSpc>
                <a:spcPct val="110000"/>
              </a:lnSpc>
              <a:spcAft>
                <a:spcPts val="0"/>
              </a:spcAft>
            </a:pPr>
            <a:r>
              <a:rPr lang="ar-SA" sz="3200" b="1" dirty="0">
                <a:solidFill>
                  <a:srgbClr val="0000CC"/>
                </a:solidFill>
                <a:latin typeface="Times New Roman" panose="02020603050405020304" pitchFamily="18" charset="0"/>
                <a:ea typeface="Times New Roman" panose="02020603050405020304" pitchFamily="18" charset="0"/>
                <a:cs typeface="B Nazanin" panose="00000400000000000000" pitchFamily="2" charset="-78"/>
              </a:rPr>
              <a:t>فَإِنَّما يَسَّرْناهُ بِلِسانِكَ لِتُبَشِّرَ بِهِ الْمُتَّقينَ وَ تُنْذِرَ بِهِ قَوْماً لُدًّا ‏</a:t>
            </a:r>
            <a:endParaRPr lang="fa-IR" sz="3200" b="1" dirty="0">
              <a:solidFill>
                <a:srgbClr val="0000CC"/>
              </a:solidFill>
              <a:latin typeface="Times New Roman" panose="02020603050405020304" pitchFamily="18" charset="0"/>
              <a:ea typeface="Times New Roman" panose="02020603050405020304" pitchFamily="18" charset="0"/>
              <a:cs typeface="B Nazanin" panose="00000400000000000000" pitchFamily="2" charset="-78"/>
            </a:endParaRPr>
          </a:p>
          <a:p>
            <a:pPr indent="180340" algn="ctr" rtl="1">
              <a:lnSpc>
                <a:spcPct val="110000"/>
              </a:lnSpc>
              <a:spcAft>
                <a:spcPts val="0"/>
              </a:spcAft>
            </a:pPr>
            <a:r>
              <a:rPr lang="ar-SA" b="1" dirty="0">
                <a:solidFill>
                  <a:srgbClr val="C00000"/>
                </a:solidFill>
                <a:latin typeface="Times New Roman" panose="02020603050405020304" pitchFamily="18" charset="0"/>
                <a:ea typeface="Times New Roman" panose="02020603050405020304" pitchFamily="18" charset="0"/>
                <a:cs typeface="B Nazanin" pitchFamily="2" charset="-78"/>
              </a:rPr>
              <a:t>(</a:t>
            </a:r>
            <a:r>
              <a:rPr lang="fa-IR" b="1" dirty="0">
                <a:solidFill>
                  <a:srgbClr val="C00000"/>
                </a:solidFill>
                <a:latin typeface="Times New Roman" panose="02020603050405020304" pitchFamily="18" charset="0"/>
                <a:ea typeface="Times New Roman" panose="02020603050405020304" pitchFamily="18" charset="0"/>
                <a:cs typeface="B Nazanin" pitchFamily="2" charset="-78"/>
              </a:rPr>
              <a:t>مریم/97</a:t>
            </a:r>
            <a:r>
              <a:rPr lang="ar-SA" b="1" dirty="0">
                <a:solidFill>
                  <a:srgbClr val="C00000"/>
                </a:solidFill>
                <a:latin typeface="Times New Roman" panose="02020603050405020304" pitchFamily="18" charset="0"/>
                <a:ea typeface="Times New Roman" panose="02020603050405020304" pitchFamily="18" charset="0"/>
                <a:cs typeface="B Nazanin" pitchFamily="2" charset="-78"/>
              </a:rPr>
              <a:t>)‏</a:t>
            </a:r>
            <a:r>
              <a:rPr lang="fa-IR" b="1" dirty="0">
                <a:solidFill>
                  <a:srgbClr val="C00000"/>
                </a:solidFill>
                <a:latin typeface="Times New Roman" panose="02020603050405020304" pitchFamily="18" charset="0"/>
                <a:ea typeface="Times New Roman" panose="02020603050405020304" pitchFamily="18" charset="0"/>
                <a:cs typeface="B Nazanin" pitchFamily="2" charset="-78"/>
              </a:rPr>
              <a:t> </a:t>
            </a:r>
          </a:p>
        </p:txBody>
      </p:sp>
      <p:sp>
        <p:nvSpPr>
          <p:cNvPr id="11" name="Rounded Rectangle 10"/>
          <p:cNvSpPr/>
          <p:nvPr/>
        </p:nvSpPr>
        <p:spPr>
          <a:xfrm>
            <a:off x="2967605" y="308360"/>
            <a:ext cx="5713817"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600" b="1" dirty="0">
                <a:solidFill>
                  <a:schemeClr val="tx1"/>
                </a:solidFill>
                <a:cs typeface="B Traffic" pitchFamily="2" charset="-78"/>
              </a:rPr>
              <a:t>9ـ انذار و تبشیر و امید آفرینی</a:t>
            </a:r>
          </a:p>
        </p:txBody>
      </p:sp>
      <p:sp>
        <p:nvSpPr>
          <p:cNvPr id="7" name="Rectangle 6"/>
          <p:cNvSpPr/>
          <p:nvPr/>
        </p:nvSpPr>
        <p:spPr>
          <a:xfrm>
            <a:off x="6605196" y="1932823"/>
            <a:ext cx="5157743" cy="2677656"/>
          </a:xfrm>
          <a:prstGeom prst="rect">
            <a:avLst/>
          </a:prstGeom>
          <a:solidFill>
            <a:srgbClr val="FCFFE1"/>
          </a:solidFill>
          <a:ln w="44450">
            <a:solidFill>
              <a:srgbClr val="008000"/>
            </a:solidFill>
          </a:ln>
        </p:spPr>
        <p:txBody>
          <a:bodyPr wrap="square">
            <a:spAutoFit/>
          </a:bodyPr>
          <a:lstStyle/>
          <a:p>
            <a:pPr algn="just" rtl="1">
              <a:lnSpc>
                <a:spcPct val="150000"/>
              </a:lnSpc>
            </a:pPr>
            <a:r>
              <a:rPr lang="fa-IR" sz="2800" b="1" dirty="0">
                <a:latin typeface="Traditional Arabic" panose="02020603050405020304" pitchFamily="18" charset="-78"/>
                <a:cs typeface="B Titr" panose="00000700000000000000" pitchFamily="2" charset="-78"/>
              </a:rPr>
              <a:t>قرآن در عین هشدار و انذار نسبت به نافرمانی خدا، برای پیروان خود امید بخش و مشوق آفرین است و آینده را برای آنها روشن و شیرین می کند</a:t>
            </a:r>
            <a:endParaRPr lang="fa-IR" sz="2000" b="1" dirty="0">
              <a:cs typeface="B Titr" pitchFamily="2" charset="-78"/>
            </a:endParaRPr>
          </a:p>
        </p:txBody>
      </p:sp>
      <p:sp>
        <p:nvSpPr>
          <p:cNvPr id="8" name="Rectangle 7"/>
          <p:cNvSpPr/>
          <p:nvPr/>
        </p:nvSpPr>
        <p:spPr>
          <a:xfrm>
            <a:off x="388402" y="4732830"/>
            <a:ext cx="6056555" cy="1480405"/>
          </a:xfrm>
          <a:prstGeom prst="rect">
            <a:avLst/>
          </a:prstGeom>
          <a:solidFill>
            <a:srgbClr val="FCFFE1"/>
          </a:solidFill>
          <a:ln w="44450">
            <a:solidFill>
              <a:srgbClr val="008000"/>
            </a:solidFill>
          </a:ln>
        </p:spPr>
        <p:txBody>
          <a:bodyPr wrap="square">
            <a:spAutoFit/>
          </a:bodyPr>
          <a:lstStyle/>
          <a:p>
            <a:pPr indent="180340" algn="ctr" rtl="1">
              <a:lnSpc>
                <a:spcPct val="110000"/>
              </a:lnSpc>
              <a:spcAft>
                <a:spcPts val="0"/>
              </a:spcAft>
            </a:pPr>
            <a:r>
              <a:rPr lang="ar-SA" sz="3200" b="1" dirty="0">
                <a:solidFill>
                  <a:srgbClr val="0000CC"/>
                </a:solidFill>
                <a:latin typeface="Times New Roman" panose="02020603050405020304" pitchFamily="18" charset="0"/>
                <a:ea typeface="Times New Roman" panose="02020603050405020304" pitchFamily="18" charset="0"/>
                <a:cs typeface="B Nazanin" panose="00000400000000000000" pitchFamily="2" charset="-78"/>
              </a:rPr>
              <a:t>فَإِمَّا يَأْتِيَنَّكُمْ مِنِّي هُدىً فَمَنْ تَبِعَ هُدايَ فَلا خَوْفٌ عَلَيْهِمْ وَ لا هُمْ يَحْزَنُونَ ‏</a:t>
            </a:r>
            <a:endParaRPr lang="fa-IR" sz="3200" b="1" dirty="0">
              <a:solidFill>
                <a:srgbClr val="0000CC"/>
              </a:solidFill>
              <a:latin typeface="Times New Roman" panose="02020603050405020304" pitchFamily="18" charset="0"/>
              <a:ea typeface="Times New Roman" panose="02020603050405020304" pitchFamily="18" charset="0"/>
              <a:cs typeface="B Nazanin" panose="00000400000000000000" pitchFamily="2" charset="-78"/>
            </a:endParaRPr>
          </a:p>
          <a:p>
            <a:pPr indent="180340" algn="ctr" rtl="1">
              <a:lnSpc>
                <a:spcPct val="110000"/>
              </a:lnSpc>
              <a:spcAft>
                <a:spcPts val="0"/>
              </a:spcAft>
            </a:pPr>
            <a:r>
              <a:rPr lang="ar-SA" b="1" dirty="0">
                <a:solidFill>
                  <a:srgbClr val="C00000"/>
                </a:solidFill>
                <a:latin typeface="Times New Roman" panose="02020603050405020304" pitchFamily="18" charset="0"/>
                <a:ea typeface="Times New Roman" panose="02020603050405020304" pitchFamily="18" charset="0"/>
                <a:cs typeface="B Nazanin" pitchFamily="2" charset="-78"/>
              </a:rPr>
              <a:t>‏</a:t>
            </a:r>
            <a:r>
              <a:rPr lang="fa-IR" b="1" dirty="0">
                <a:solidFill>
                  <a:srgbClr val="C00000"/>
                </a:solidFill>
                <a:latin typeface="Times New Roman" panose="02020603050405020304" pitchFamily="18" charset="0"/>
                <a:ea typeface="Times New Roman" panose="02020603050405020304" pitchFamily="18" charset="0"/>
                <a:cs typeface="B Nazanin" pitchFamily="2" charset="-78"/>
              </a:rPr>
              <a:t> (بقره/38)</a:t>
            </a:r>
          </a:p>
        </p:txBody>
      </p:sp>
      <p:sp>
        <p:nvSpPr>
          <p:cNvPr id="9" name="Rectangle 8"/>
          <p:cNvSpPr/>
          <p:nvPr/>
        </p:nvSpPr>
        <p:spPr>
          <a:xfrm>
            <a:off x="6605196" y="4975203"/>
            <a:ext cx="5111750" cy="1384995"/>
          </a:xfrm>
          <a:prstGeom prst="rect">
            <a:avLst/>
          </a:prstGeom>
          <a:solidFill>
            <a:srgbClr val="FCFFE1"/>
          </a:solidFill>
          <a:ln w="44450">
            <a:solidFill>
              <a:srgbClr val="008000"/>
            </a:solidFill>
          </a:ln>
        </p:spPr>
        <p:txBody>
          <a:bodyPr wrap="square">
            <a:spAutoFit/>
          </a:bodyPr>
          <a:lstStyle/>
          <a:p>
            <a:pPr algn="just" rtl="1">
              <a:lnSpc>
                <a:spcPct val="150000"/>
              </a:lnSpc>
            </a:pPr>
            <a:r>
              <a:rPr lang="fa-IR" sz="2800" b="1" dirty="0">
                <a:latin typeface="Traditional Arabic" panose="02020603050405020304" pitchFamily="18" charset="-78"/>
                <a:cs typeface="B Titr" panose="00000700000000000000" pitchFamily="2" charset="-78"/>
              </a:rPr>
              <a:t>متمسکین به هدایت قرآنی هیچگونه ترس و اندوهی نسبت به آینده ندارند</a:t>
            </a:r>
            <a:endParaRPr lang="fa-IR" sz="2000" b="1" dirty="0">
              <a:cs typeface="B Titr" pitchFamily="2" charset="-78"/>
            </a:endParaRP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11" y="23404"/>
            <a:ext cx="1488826" cy="1551134"/>
          </a:xfrm>
          <a:prstGeom prst="ellipse">
            <a:avLst/>
          </a:prstGeom>
          <a:ln>
            <a:noFill/>
          </a:ln>
          <a:effectLst>
            <a:softEdge rad="112500"/>
          </a:effectLst>
        </p:spPr>
      </p:pic>
    </p:spTree>
    <p:extLst>
      <p:ext uri="{BB962C8B-B14F-4D97-AF65-F5344CB8AC3E}">
        <p14:creationId xmlns:p14="http://schemas.microsoft.com/office/powerpoint/2010/main" val="329119048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7" grpId="0" animBg="1"/>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CCFF33"/>
        </a:solidFill>
        <a:effectLst/>
      </p:bgPr>
    </p:bg>
    <p:spTree>
      <p:nvGrpSpPr>
        <p:cNvPr id="1" name=""/>
        <p:cNvGrpSpPr/>
        <p:nvPr/>
      </p:nvGrpSpPr>
      <p:grpSpPr>
        <a:xfrm>
          <a:off x="0" y="0"/>
          <a:ext cx="0" cy="0"/>
          <a:chOff x="0" y="0"/>
          <a:chExt cx="0" cy="0"/>
        </a:xfrm>
      </p:grpSpPr>
      <p:sp>
        <p:nvSpPr>
          <p:cNvPr id="4" name="Rectangle 3"/>
          <p:cNvSpPr/>
          <p:nvPr/>
        </p:nvSpPr>
        <p:spPr>
          <a:xfrm>
            <a:off x="129093" y="2244292"/>
            <a:ext cx="6637468" cy="2936188"/>
          </a:xfrm>
          <a:prstGeom prst="rect">
            <a:avLst/>
          </a:prstGeom>
          <a:solidFill>
            <a:srgbClr val="FCFFE1"/>
          </a:solidFill>
          <a:ln w="44450">
            <a:solidFill>
              <a:srgbClr val="008000"/>
            </a:solidFill>
          </a:ln>
        </p:spPr>
        <p:txBody>
          <a:bodyPr wrap="square">
            <a:spAutoFit/>
          </a:bodyPr>
          <a:lstStyle/>
          <a:p>
            <a:pPr algn="just" rtl="1">
              <a:lnSpc>
                <a:spcPct val="110000"/>
              </a:lnSpc>
              <a:spcAft>
                <a:spcPts val="0"/>
              </a:spcAft>
            </a:pPr>
            <a:r>
              <a:rPr lang="ar-SA" sz="3000" b="1" dirty="0">
                <a:solidFill>
                  <a:srgbClr val="0000CC"/>
                </a:solidFill>
                <a:latin typeface="Times New Roman" panose="02020603050405020304" pitchFamily="18" charset="0"/>
                <a:ea typeface="Times New Roman" panose="02020603050405020304" pitchFamily="18" charset="0"/>
                <a:cs typeface="B Nazanin" panose="00000400000000000000" pitchFamily="2" charset="-78"/>
              </a:rPr>
              <a:t>قالَ فَبِما أَغْوَيْتَني‏ لَأَقْعُدَنَّ لَهُمْ صِراطَكَ </a:t>
            </a:r>
            <a:r>
              <a:rPr lang="ar-SA" sz="3000" b="1" dirty="0">
                <a:solidFill>
                  <a:srgbClr val="0000CC"/>
                </a:solidFill>
                <a:latin typeface="Times New Roman" panose="02020603050405020304" pitchFamily="18" charset="0"/>
                <a:ea typeface="Times New Roman" panose="02020603050405020304" pitchFamily="18" charset="0"/>
                <a:cs typeface="B Nazanin" panose="00000400000000000000" pitchFamily="2" charset="-78"/>
              </a:rPr>
              <a:t>الْمُسْتَقيم</a:t>
            </a:r>
            <a:r>
              <a:rPr lang="fa-IR" sz="3000" b="1" dirty="0">
                <a:solidFill>
                  <a:srgbClr val="0000CC"/>
                </a:solidFill>
                <a:latin typeface="Times New Roman" panose="02020603050405020304" pitchFamily="18" charset="0"/>
                <a:ea typeface="Times New Roman" panose="02020603050405020304" pitchFamily="18" charset="0"/>
                <a:cs typeface="B Nazanin" panose="00000400000000000000" pitchFamily="2" charset="-78"/>
              </a:rPr>
              <a:t> </a:t>
            </a:r>
            <a:r>
              <a:rPr lang="ar-SA" sz="3000" b="1" dirty="0">
                <a:solidFill>
                  <a:srgbClr val="0000CC"/>
                </a:solidFill>
                <a:latin typeface="Times New Roman" panose="02020603050405020304" pitchFamily="18" charset="0"/>
                <a:ea typeface="Times New Roman" panose="02020603050405020304" pitchFamily="18" charset="0"/>
                <a:cs typeface="B Nazanin" panose="00000400000000000000" pitchFamily="2" charset="-78"/>
              </a:rPr>
              <a:t>‏</a:t>
            </a:r>
            <a:r>
              <a:rPr lang="fa-IR" sz="3000" b="1" dirty="0">
                <a:solidFill>
                  <a:srgbClr val="0000CC"/>
                </a:solidFill>
                <a:latin typeface="Times New Roman" panose="02020603050405020304" pitchFamily="18" charset="0"/>
                <a:ea typeface="Times New Roman" panose="02020603050405020304" pitchFamily="18" charset="0"/>
                <a:cs typeface="B Nazanin" panose="00000400000000000000" pitchFamily="2" charset="-78"/>
              </a:rPr>
              <a:t>* </a:t>
            </a:r>
            <a:r>
              <a:rPr lang="ar-SA" sz="3000" b="1" dirty="0">
                <a:solidFill>
                  <a:srgbClr val="0000CC"/>
                </a:solidFill>
                <a:latin typeface="Times New Roman" panose="02020603050405020304" pitchFamily="18" charset="0"/>
                <a:ea typeface="Times New Roman" panose="02020603050405020304" pitchFamily="18" charset="0"/>
                <a:cs typeface="B Nazanin" panose="00000400000000000000" pitchFamily="2" charset="-78"/>
              </a:rPr>
              <a:t>ثُمَّ </a:t>
            </a:r>
            <a:r>
              <a:rPr lang="ar-SA" sz="3000" b="1" dirty="0">
                <a:solidFill>
                  <a:srgbClr val="0000CC"/>
                </a:solidFill>
                <a:latin typeface="Times New Roman" panose="02020603050405020304" pitchFamily="18" charset="0"/>
                <a:ea typeface="Times New Roman" panose="02020603050405020304" pitchFamily="18" charset="0"/>
                <a:cs typeface="B Nazanin" panose="00000400000000000000" pitchFamily="2" charset="-78"/>
              </a:rPr>
              <a:t>لَآتِيَنَّهُمْ مِنْ بَيْنِ أَيْديهِمْ وَ مِنْ خَلْفِهِمْ وَ عَنْ أَيْمانِهِمْ وَ عَنْ شَمائِلِهِمْ </a:t>
            </a:r>
            <a:r>
              <a:rPr lang="ar-SA" sz="4400" b="1" dirty="0">
                <a:solidFill>
                  <a:srgbClr val="0000CC"/>
                </a:solidFill>
                <a:latin typeface="Times New Roman" panose="02020603050405020304" pitchFamily="18" charset="0"/>
                <a:ea typeface="Times New Roman" panose="02020603050405020304" pitchFamily="18" charset="0"/>
                <a:cs typeface="Traditional Arabic" panose="02020603050405020304" pitchFamily="18" charset="-78"/>
              </a:rPr>
              <a:t>‏</a:t>
            </a:r>
            <a:r>
              <a:rPr lang="ar-SA" b="1" dirty="0">
                <a:solidFill>
                  <a:srgbClr val="C00000"/>
                </a:solidFill>
                <a:latin typeface="Times New Roman" panose="02020603050405020304" pitchFamily="18" charset="0"/>
                <a:ea typeface="Times New Roman" panose="02020603050405020304" pitchFamily="18" charset="0"/>
                <a:cs typeface="B Nazanin" pitchFamily="2" charset="-78"/>
              </a:rPr>
              <a:t>(</a:t>
            </a:r>
            <a:r>
              <a:rPr lang="fa-IR" b="1" dirty="0">
                <a:solidFill>
                  <a:srgbClr val="C00000"/>
                </a:solidFill>
                <a:latin typeface="Times New Roman" panose="02020603050405020304" pitchFamily="18" charset="0"/>
                <a:ea typeface="Times New Roman" panose="02020603050405020304" pitchFamily="18" charset="0"/>
                <a:cs typeface="B Nazanin" pitchFamily="2" charset="-78"/>
              </a:rPr>
              <a:t>اعراف/16و17</a:t>
            </a:r>
            <a:r>
              <a:rPr lang="ar-SA" b="1" dirty="0" smtClean="0">
                <a:solidFill>
                  <a:srgbClr val="C00000"/>
                </a:solidFill>
                <a:latin typeface="Times New Roman" panose="02020603050405020304" pitchFamily="18" charset="0"/>
                <a:ea typeface="Times New Roman" panose="02020603050405020304" pitchFamily="18" charset="0"/>
                <a:cs typeface="B Nazanin" pitchFamily="2" charset="-78"/>
              </a:rPr>
              <a:t>)</a:t>
            </a:r>
            <a:endParaRPr lang="fa-IR" b="1" dirty="0" smtClean="0">
              <a:solidFill>
                <a:srgbClr val="C00000"/>
              </a:solidFill>
              <a:latin typeface="Times New Roman" panose="02020603050405020304" pitchFamily="18" charset="0"/>
              <a:ea typeface="Times New Roman" panose="02020603050405020304" pitchFamily="18" charset="0"/>
              <a:cs typeface="B Nazanin" pitchFamily="2" charset="-78"/>
            </a:endParaRPr>
          </a:p>
          <a:p>
            <a:pPr indent="180340" algn="just" rtl="1">
              <a:lnSpc>
                <a:spcPct val="110000"/>
              </a:lnSpc>
              <a:spcAft>
                <a:spcPts val="0"/>
              </a:spcAft>
            </a:pPr>
            <a:r>
              <a:rPr lang="ar-SA" sz="2000" b="1" dirty="0" smtClean="0">
                <a:solidFill>
                  <a:srgbClr val="C00000"/>
                </a:solidFill>
                <a:latin typeface="Times New Roman" panose="02020603050405020304" pitchFamily="18" charset="0"/>
                <a:ea typeface="Times New Roman" panose="02020603050405020304" pitchFamily="18" charset="0"/>
                <a:cs typeface="B Nazanin" pitchFamily="2" charset="-78"/>
              </a:rPr>
              <a:t>‏</a:t>
            </a:r>
            <a:r>
              <a:rPr lang="fa-IR" sz="2000" b="1" dirty="0">
                <a:solidFill>
                  <a:srgbClr val="C00000"/>
                </a:solidFill>
                <a:latin typeface="Times New Roman" panose="02020603050405020304" pitchFamily="18" charset="0"/>
                <a:ea typeface="Times New Roman" panose="02020603050405020304" pitchFamily="18" charset="0"/>
                <a:cs typeface="B Nazanin" pitchFamily="2" charset="-78"/>
              </a:rPr>
              <a:t> </a:t>
            </a:r>
            <a:r>
              <a:rPr lang="fa-IR" sz="2000" b="1" dirty="0">
                <a:latin typeface="Times New Roman" panose="02020603050405020304" pitchFamily="18" charset="0"/>
                <a:ea typeface="Times New Roman" panose="02020603050405020304" pitchFamily="18" charset="0"/>
                <a:cs typeface="B Nazanin" pitchFamily="2" charset="-78"/>
              </a:rPr>
              <a:t>گفت: «اكنون كه مرا گمراه ساختى، من بر سر راه مستقيم تو، در برابر آنها كمين مى كنم! </a:t>
            </a:r>
            <a:r>
              <a:rPr lang="fa-IR" sz="2000" b="1" dirty="0" smtClean="0">
                <a:latin typeface="Times New Roman" panose="02020603050405020304" pitchFamily="18" charset="0"/>
                <a:ea typeface="Times New Roman" panose="02020603050405020304" pitchFamily="18" charset="0"/>
                <a:cs typeface="B Nazanin" pitchFamily="2" charset="-78"/>
              </a:rPr>
              <a:t>* سپس </a:t>
            </a:r>
            <a:r>
              <a:rPr lang="fa-IR" sz="2000" b="1" dirty="0">
                <a:latin typeface="Times New Roman" panose="02020603050405020304" pitchFamily="18" charset="0"/>
                <a:ea typeface="Times New Roman" panose="02020603050405020304" pitchFamily="18" charset="0"/>
                <a:cs typeface="B Nazanin" pitchFamily="2" charset="-78"/>
              </a:rPr>
              <a:t>از پيش رو و از پشت سر، و از طرف راست و از طرف چپ آنها، به سراغشان مى‏روم؛ و بيشتر آنها را شكرگزار نخواهى يافت!» </a:t>
            </a:r>
          </a:p>
        </p:txBody>
      </p:sp>
      <p:sp>
        <p:nvSpPr>
          <p:cNvPr id="11" name="Rounded Rectangle 10"/>
          <p:cNvSpPr/>
          <p:nvPr/>
        </p:nvSpPr>
        <p:spPr>
          <a:xfrm>
            <a:off x="3032150" y="75301"/>
            <a:ext cx="5928970"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600" b="1" dirty="0">
                <a:solidFill>
                  <a:schemeClr val="tx1"/>
                </a:solidFill>
                <a:cs typeface="B Traffic" pitchFamily="2" charset="-78"/>
              </a:rPr>
              <a:t>10ـ افشاء و معرفی موانع هدایت</a:t>
            </a:r>
          </a:p>
        </p:txBody>
      </p:sp>
      <p:sp>
        <p:nvSpPr>
          <p:cNvPr id="7" name="Rectangle 6"/>
          <p:cNvSpPr/>
          <p:nvPr/>
        </p:nvSpPr>
        <p:spPr>
          <a:xfrm>
            <a:off x="129092" y="953878"/>
            <a:ext cx="11897957" cy="1200329"/>
          </a:xfrm>
          <a:prstGeom prst="rect">
            <a:avLst/>
          </a:prstGeom>
          <a:solidFill>
            <a:srgbClr val="FCFFE1"/>
          </a:solidFill>
          <a:ln w="44450">
            <a:solidFill>
              <a:srgbClr val="008000"/>
            </a:solidFill>
          </a:ln>
        </p:spPr>
        <p:txBody>
          <a:bodyPr wrap="square">
            <a:spAutoFit/>
          </a:bodyPr>
          <a:lstStyle/>
          <a:p>
            <a:pPr algn="ctr" rtl="1">
              <a:lnSpc>
                <a:spcPct val="150000"/>
              </a:lnSpc>
            </a:pPr>
            <a:r>
              <a:rPr lang="fa-IR" sz="2400" b="1" dirty="0">
                <a:solidFill>
                  <a:srgbClr val="7030A0"/>
                </a:solidFill>
                <a:latin typeface="Traditional Arabic" panose="02020603050405020304" pitchFamily="18" charset="-78"/>
                <a:cs typeface="B Titr" panose="00000700000000000000" pitchFamily="2" charset="-78"/>
              </a:rPr>
              <a:t>قرآن فقط به نشان دادن راه و صراط مستقیم اکتفا نکرده بلکه موانع و راه زنان هدایت و تربیت و تعالی </a:t>
            </a:r>
            <a:endParaRPr lang="fa-IR" sz="2400" b="1" dirty="0" smtClean="0">
              <a:solidFill>
                <a:srgbClr val="7030A0"/>
              </a:solidFill>
              <a:latin typeface="Traditional Arabic" panose="02020603050405020304" pitchFamily="18" charset="-78"/>
              <a:cs typeface="B Titr" panose="00000700000000000000" pitchFamily="2" charset="-78"/>
            </a:endParaRPr>
          </a:p>
          <a:p>
            <a:pPr algn="ctr" rtl="1">
              <a:lnSpc>
                <a:spcPct val="150000"/>
              </a:lnSpc>
            </a:pPr>
            <a:r>
              <a:rPr lang="fa-IR" sz="2400" b="1" dirty="0" smtClean="0">
                <a:solidFill>
                  <a:srgbClr val="7030A0"/>
                </a:solidFill>
                <a:latin typeface="Traditional Arabic" panose="02020603050405020304" pitchFamily="18" charset="-78"/>
                <a:cs typeface="B Titr" panose="00000700000000000000" pitchFamily="2" charset="-78"/>
              </a:rPr>
              <a:t>انسان </a:t>
            </a:r>
            <a:r>
              <a:rPr lang="fa-IR" sz="2400" b="1" dirty="0">
                <a:solidFill>
                  <a:srgbClr val="7030A0"/>
                </a:solidFill>
                <a:latin typeface="Traditional Arabic" panose="02020603050405020304" pitchFamily="18" charset="-78"/>
                <a:cs typeface="B Titr" panose="00000700000000000000" pitchFamily="2" charset="-78"/>
              </a:rPr>
              <a:t>ها را معرفی و هشدار داده است که اسیر تهاجم آنها نگردند.</a:t>
            </a:r>
            <a:endParaRPr lang="fa-IR" b="1" dirty="0">
              <a:solidFill>
                <a:srgbClr val="7030A0"/>
              </a:solidFill>
              <a:cs typeface="B Titr" pitchFamily="2" charset="-78"/>
            </a:endParaRPr>
          </a:p>
        </p:txBody>
      </p:sp>
      <p:sp>
        <p:nvSpPr>
          <p:cNvPr id="9" name="Rectangle 8"/>
          <p:cNvSpPr/>
          <p:nvPr/>
        </p:nvSpPr>
        <p:spPr>
          <a:xfrm>
            <a:off x="6964673" y="2570535"/>
            <a:ext cx="5019345" cy="1708160"/>
          </a:xfrm>
          <a:prstGeom prst="rect">
            <a:avLst/>
          </a:prstGeom>
          <a:solidFill>
            <a:srgbClr val="FCFFE1"/>
          </a:solidFill>
          <a:ln w="44450">
            <a:solidFill>
              <a:srgbClr val="008000"/>
            </a:solidFill>
          </a:ln>
        </p:spPr>
        <p:txBody>
          <a:bodyPr wrap="square">
            <a:spAutoFit/>
          </a:bodyPr>
          <a:lstStyle/>
          <a:p>
            <a:pPr algn="just" rtl="1">
              <a:lnSpc>
                <a:spcPct val="150000"/>
              </a:lnSpc>
            </a:pPr>
            <a:r>
              <a:rPr lang="fa-IR" sz="2400" b="1" spc="-90" dirty="0">
                <a:latin typeface="Traditional Arabic" panose="02020603050405020304" pitchFamily="18" charset="-78"/>
                <a:cs typeface="B Titr" panose="00000700000000000000" pitchFamily="2" charset="-78"/>
              </a:rPr>
              <a:t>یکی از بزرگترین دشمنان و راه زنان حرکت در صراط مستقیم شیطان است که قرآن بیش از هفتاد بار دشمنی و نقشه های او را افشاء کرده است.</a:t>
            </a:r>
            <a:endParaRPr lang="fa-IR" b="1" spc="-90" dirty="0">
              <a:cs typeface="B Titr" pitchFamily="2" charset="-78"/>
            </a:endParaRPr>
          </a:p>
        </p:txBody>
      </p:sp>
      <p:sp>
        <p:nvSpPr>
          <p:cNvPr id="12" name="Rectangle 11"/>
          <p:cNvSpPr/>
          <p:nvPr/>
        </p:nvSpPr>
        <p:spPr>
          <a:xfrm>
            <a:off x="6927923" y="5175077"/>
            <a:ext cx="5019345" cy="1154162"/>
          </a:xfrm>
          <a:prstGeom prst="rect">
            <a:avLst/>
          </a:prstGeom>
          <a:solidFill>
            <a:srgbClr val="FCFFE1"/>
          </a:solidFill>
          <a:ln w="44450">
            <a:solidFill>
              <a:srgbClr val="008000"/>
            </a:solidFill>
          </a:ln>
        </p:spPr>
        <p:txBody>
          <a:bodyPr wrap="square">
            <a:spAutoFit/>
          </a:bodyPr>
          <a:lstStyle/>
          <a:p>
            <a:pPr algn="ctr" rtl="1">
              <a:lnSpc>
                <a:spcPct val="150000"/>
              </a:lnSpc>
            </a:pPr>
            <a:r>
              <a:rPr lang="fa-IR" sz="2400" b="1" dirty="0">
                <a:latin typeface="Traditional Arabic" panose="02020603050405020304" pitchFamily="18" charset="-78"/>
                <a:cs typeface="B Titr" panose="00000700000000000000" pitchFamily="2" charset="-78"/>
              </a:rPr>
              <a:t>باید دشمنی شیطان را باور کرد </a:t>
            </a:r>
            <a:endParaRPr lang="fa-IR" sz="2400" b="1" dirty="0" smtClean="0">
              <a:latin typeface="Traditional Arabic" panose="02020603050405020304" pitchFamily="18" charset="-78"/>
              <a:cs typeface="B Titr" panose="00000700000000000000" pitchFamily="2" charset="-78"/>
            </a:endParaRPr>
          </a:p>
          <a:p>
            <a:pPr algn="ctr" rtl="1">
              <a:lnSpc>
                <a:spcPct val="150000"/>
              </a:lnSpc>
            </a:pPr>
            <a:r>
              <a:rPr lang="fa-IR" sz="2400" b="1" dirty="0" smtClean="0">
                <a:latin typeface="Traditional Arabic" panose="02020603050405020304" pitchFamily="18" charset="-78"/>
                <a:cs typeface="B Titr" panose="00000700000000000000" pitchFamily="2" charset="-78"/>
              </a:rPr>
              <a:t>و </a:t>
            </a:r>
            <a:r>
              <a:rPr lang="fa-IR" sz="2400" b="1" dirty="0">
                <a:latin typeface="Traditional Arabic" panose="02020603050405020304" pitchFamily="18" charset="-78"/>
                <a:cs typeface="B Titr" panose="00000700000000000000" pitchFamily="2" charset="-78"/>
              </a:rPr>
              <a:t>با او دشمنی کرد</a:t>
            </a:r>
            <a:endParaRPr lang="fa-IR" b="1" dirty="0">
              <a:cs typeface="B Titr" pitchFamily="2" charset="-78"/>
            </a:endParaRPr>
          </a:p>
        </p:txBody>
      </p:sp>
      <p:sp>
        <p:nvSpPr>
          <p:cNvPr id="13" name="Rectangle 12">
            <a:extLst>
              <a:ext uri="{FF2B5EF4-FFF2-40B4-BE49-F238E27FC236}">
                <a16:creationId xmlns:a16="http://schemas.microsoft.com/office/drawing/2014/main" id="{53F46415-D087-44E3-9457-ECEF21E78DF4}"/>
              </a:ext>
            </a:extLst>
          </p:cNvPr>
          <p:cNvSpPr/>
          <p:nvPr/>
        </p:nvSpPr>
        <p:spPr>
          <a:xfrm>
            <a:off x="129093" y="4774968"/>
            <a:ext cx="6637468" cy="1954381"/>
          </a:xfrm>
          <a:prstGeom prst="rect">
            <a:avLst/>
          </a:prstGeom>
          <a:solidFill>
            <a:srgbClr val="FCFFE1"/>
          </a:solidFill>
          <a:ln w="44450">
            <a:solidFill>
              <a:srgbClr val="008000"/>
            </a:solidFill>
          </a:ln>
        </p:spPr>
        <p:txBody>
          <a:bodyPr wrap="square">
            <a:spAutoFit/>
          </a:bodyPr>
          <a:lstStyle/>
          <a:p>
            <a:pPr indent="180340" algn="just" rtl="1">
              <a:lnSpc>
                <a:spcPct val="110000"/>
              </a:lnSpc>
              <a:spcAft>
                <a:spcPts val="0"/>
              </a:spcAft>
            </a:pPr>
            <a:r>
              <a:rPr lang="ar-SA" sz="3000" b="1" dirty="0">
                <a:solidFill>
                  <a:srgbClr val="0000CC"/>
                </a:solidFill>
                <a:latin typeface="Times New Roman" panose="02020603050405020304" pitchFamily="18" charset="0"/>
                <a:ea typeface="Times New Roman" panose="02020603050405020304" pitchFamily="18" charset="0"/>
                <a:cs typeface="B Nazanin" panose="00000400000000000000" pitchFamily="2" charset="-78"/>
              </a:rPr>
              <a:t>إِنَّ الشَّيْطَانَ لَكُمْ عَدُوٌّ فَاتَّخِذُوهُ عَدُوًّا إِنَّمَا يَدْعُو حِزْبَهُ لِيَكُونُوا مِنْ أَصْحَابِ السَّعِيرِ</a:t>
            </a:r>
            <a:r>
              <a:rPr lang="fa-IR" sz="3000" b="1" dirty="0">
                <a:solidFill>
                  <a:srgbClr val="0000CC"/>
                </a:solidFill>
                <a:latin typeface="Times New Roman" panose="02020603050405020304" pitchFamily="18" charset="0"/>
                <a:ea typeface="Times New Roman" panose="02020603050405020304" pitchFamily="18" charset="0"/>
                <a:cs typeface="B Nazanin" panose="00000400000000000000" pitchFamily="2" charset="-78"/>
              </a:rPr>
              <a:t> </a:t>
            </a:r>
            <a:r>
              <a:rPr lang="ar-SA" b="1" dirty="0">
                <a:solidFill>
                  <a:srgbClr val="C00000"/>
                </a:solidFill>
                <a:latin typeface="Times New Roman" panose="02020603050405020304" pitchFamily="18" charset="0"/>
                <a:ea typeface="Times New Roman" panose="02020603050405020304" pitchFamily="18" charset="0"/>
                <a:cs typeface="B Nazanin" pitchFamily="2" charset="-78"/>
              </a:rPr>
              <a:t>(</a:t>
            </a:r>
            <a:r>
              <a:rPr lang="fa-IR" b="1" dirty="0">
                <a:solidFill>
                  <a:srgbClr val="C00000"/>
                </a:solidFill>
                <a:latin typeface="Times New Roman" panose="02020603050405020304" pitchFamily="18" charset="0"/>
                <a:ea typeface="Times New Roman" panose="02020603050405020304" pitchFamily="18" charset="0"/>
                <a:cs typeface="B Nazanin" pitchFamily="2" charset="-78"/>
              </a:rPr>
              <a:t>فاطر / 6 </a:t>
            </a:r>
            <a:r>
              <a:rPr lang="ar-SA" b="1" dirty="0">
                <a:solidFill>
                  <a:srgbClr val="C00000"/>
                </a:solidFill>
                <a:latin typeface="Times New Roman" panose="02020603050405020304" pitchFamily="18" charset="0"/>
                <a:ea typeface="Times New Roman" panose="02020603050405020304" pitchFamily="18" charset="0"/>
                <a:cs typeface="B Nazanin" pitchFamily="2" charset="-78"/>
              </a:rPr>
              <a:t>)‏</a:t>
            </a:r>
            <a:r>
              <a:rPr lang="fa-IR" b="1" dirty="0">
                <a:solidFill>
                  <a:srgbClr val="C00000"/>
                </a:solidFill>
                <a:latin typeface="Times New Roman" panose="02020603050405020304" pitchFamily="18" charset="0"/>
                <a:ea typeface="Times New Roman" panose="02020603050405020304" pitchFamily="18" charset="0"/>
                <a:cs typeface="B Nazanin" pitchFamily="2" charset="-78"/>
              </a:rPr>
              <a:t> </a:t>
            </a:r>
            <a:endParaRPr lang="fa-IR" b="1" dirty="0" smtClean="0">
              <a:solidFill>
                <a:srgbClr val="C00000"/>
              </a:solidFill>
              <a:latin typeface="Times New Roman" panose="02020603050405020304" pitchFamily="18" charset="0"/>
              <a:ea typeface="Times New Roman" panose="02020603050405020304" pitchFamily="18" charset="0"/>
              <a:cs typeface="B Nazanin" pitchFamily="2" charset="-78"/>
            </a:endParaRPr>
          </a:p>
          <a:p>
            <a:pPr indent="180340" algn="just" rtl="1">
              <a:lnSpc>
                <a:spcPct val="110000"/>
              </a:lnSpc>
              <a:spcAft>
                <a:spcPts val="0"/>
              </a:spcAft>
            </a:pPr>
            <a:r>
              <a:rPr lang="fa-IR" sz="2300" b="1" dirty="0">
                <a:latin typeface="Times New Roman" panose="02020603050405020304" pitchFamily="18" charset="0"/>
                <a:ea typeface="Times New Roman" panose="02020603050405020304" pitchFamily="18" charset="0"/>
                <a:cs typeface="B Nazanin" pitchFamily="2" charset="-78"/>
              </a:rPr>
              <a:t>البتّه شيطان دشمن شماست، پس او را دشمن بدانيد؛ او فقط حزبش را به اين دعوت مى‏كند كه اهل آتش سوزان (جهنّم) </a:t>
            </a:r>
            <a:r>
              <a:rPr lang="fa-IR" sz="2300" b="1" dirty="0" smtClean="0">
                <a:latin typeface="Times New Roman" panose="02020603050405020304" pitchFamily="18" charset="0"/>
                <a:ea typeface="Times New Roman" panose="02020603050405020304" pitchFamily="18" charset="0"/>
                <a:cs typeface="B Nazanin" pitchFamily="2" charset="-78"/>
              </a:rPr>
              <a:t>باشند.</a:t>
            </a:r>
            <a:endParaRPr lang="fa-IR" sz="2300" b="1" dirty="0">
              <a:latin typeface="Times New Roman" panose="02020603050405020304" pitchFamily="18" charset="0"/>
              <a:ea typeface="Times New Roman" panose="02020603050405020304" pitchFamily="18" charset="0"/>
              <a:cs typeface="B Nazanin" pitchFamily="2" charset="-78"/>
            </a:endParaRPr>
          </a:p>
        </p:txBody>
      </p:sp>
    </p:spTree>
    <p:extLst>
      <p:ext uri="{BB962C8B-B14F-4D97-AF65-F5344CB8AC3E}">
        <p14:creationId xmlns:p14="http://schemas.microsoft.com/office/powerpoint/2010/main" val="258387882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7" grpId="0" animBg="1"/>
      <p:bldP spid="9"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CCFF33"/>
        </a:solidFill>
        <a:effectLst/>
      </p:bgPr>
    </p:bg>
    <p:spTree>
      <p:nvGrpSpPr>
        <p:cNvPr id="1" name=""/>
        <p:cNvGrpSpPr/>
        <p:nvPr/>
      </p:nvGrpSpPr>
      <p:grpSpPr>
        <a:xfrm>
          <a:off x="0" y="0"/>
          <a:ext cx="0" cy="0"/>
          <a:chOff x="0" y="0"/>
          <a:chExt cx="0" cy="0"/>
        </a:xfrm>
      </p:grpSpPr>
      <p:sp>
        <p:nvSpPr>
          <p:cNvPr id="4" name="Rectangle 3"/>
          <p:cNvSpPr/>
          <p:nvPr/>
        </p:nvSpPr>
        <p:spPr>
          <a:xfrm>
            <a:off x="3646841" y="1497231"/>
            <a:ext cx="3700626" cy="4772012"/>
          </a:xfrm>
          <a:prstGeom prst="rect">
            <a:avLst/>
          </a:prstGeom>
          <a:solidFill>
            <a:srgbClr val="FCFFE1"/>
          </a:solidFill>
          <a:ln w="44450">
            <a:solidFill>
              <a:srgbClr val="008000"/>
            </a:solidFill>
          </a:ln>
        </p:spPr>
        <p:txBody>
          <a:bodyPr wrap="square">
            <a:spAutoFit/>
          </a:bodyPr>
          <a:lstStyle/>
          <a:p>
            <a:pPr indent="180340" algn="ctr" rtl="1">
              <a:spcAft>
                <a:spcPts val="0"/>
              </a:spcAft>
            </a:pPr>
            <a:endParaRPr lang="fa-IR" sz="5400" b="1" dirty="0" smtClean="0">
              <a:solidFill>
                <a:srgbClr val="0000CC"/>
              </a:solidFill>
              <a:latin typeface="Times New Roman" panose="02020603050405020304" pitchFamily="18" charset="0"/>
              <a:ea typeface="Times New Roman" panose="02020603050405020304" pitchFamily="18" charset="0"/>
              <a:cs typeface="Traditional Arabic" panose="02020603050405020304" pitchFamily="18" charset="-78"/>
            </a:endParaRPr>
          </a:p>
          <a:p>
            <a:pPr indent="180340" algn="ctr" rtl="1">
              <a:lnSpc>
                <a:spcPct val="200000"/>
              </a:lnSpc>
              <a:spcAft>
                <a:spcPts val="0"/>
              </a:spcAft>
            </a:pPr>
            <a:r>
              <a:rPr lang="ar-SA" sz="3200" b="1" dirty="0">
                <a:solidFill>
                  <a:srgbClr val="0000CC"/>
                </a:solidFill>
                <a:latin typeface="Times New Roman" panose="02020603050405020304" pitchFamily="18" charset="0"/>
                <a:ea typeface="Times New Roman" panose="02020603050405020304" pitchFamily="18" charset="0"/>
                <a:cs typeface="B Nazanin" panose="00000400000000000000" pitchFamily="2" charset="-78"/>
              </a:rPr>
              <a:t>وَ </a:t>
            </a:r>
            <a:r>
              <a:rPr lang="ar-SA" sz="3200" b="1" dirty="0">
                <a:solidFill>
                  <a:srgbClr val="0000CC"/>
                </a:solidFill>
                <a:latin typeface="Times New Roman" panose="02020603050405020304" pitchFamily="18" charset="0"/>
                <a:ea typeface="Times New Roman" panose="02020603050405020304" pitchFamily="18" charset="0"/>
                <a:cs typeface="B Nazanin" panose="00000400000000000000" pitchFamily="2" charset="-78"/>
              </a:rPr>
              <a:t>قالَ الرَّسُولُ يا رَبِّ إِنَّ قَوْمِي اتَّخَذُوا هذَا الْقُرْآنَ </a:t>
            </a:r>
            <a:r>
              <a:rPr lang="ar-SA" sz="3200" b="1" dirty="0">
                <a:solidFill>
                  <a:srgbClr val="FF0000"/>
                </a:solidFill>
                <a:latin typeface="Times New Roman" panose="02020603050405020304" pitchFamily="18" charset="0"/>
                <a:ea typeface="Times New Roman" panose="02020603050405020304" pitchFamily="18" charset="0"/>
                <a:cs typeface="B Nazanin" panose="00000400000000000000" pitchFamily="2" charset="-78"/>
              </a:rPr>
              <a:t>مَهْجُورا</a:t>
            </a:r>
            <a:endParaRPr lang="fa-IR" sz="3200" b="1" dirty="0">
              <a:solidFill>
                <a:srgbClr val="FF0000"/>
              </a:solidFill>
              <a:latin typeface="Times New Roman" panose="02020603050405020304" pitchFamily="18" charset="0"/>
              <a:ea typeface="Times New Roman" panose="02020603050405020304" pitchFamily="18" charset="0"/>
              <a:cs typeface="B Nazanin" panose="00000400000000000000" pitchFamily="2" charset="-78"/>
            </a:endParaRPr>
          </a:p>
          <a:p>
            <a:pPr indent="180340" algn="ctr" rtl="1">
              <a:lnSpc>
                <a:spcPct val="150000"/>
              </a:lnSpc>
              <a:spcAft>
                <a:spcPts val="0"/>
              </a:spcAft>
            </a:pPr>
            <a:r>
              <a:rPr lang="ar-SA" sz="4400" b="1" dirty="0">
                <a:solidFill>
                  <a:srgbClr val="0000CC"/>
                </a:solidFill>
                <a:latin typeface="Times New Roman" panose="02020603050405020304" pitchFamily="18" charset="0"/>
                <a:ea typeface="Times New Roman" panose="02020603050405020304" pitchFamily="18" charset="0"/>
                <a:cs typeface="Traditional Arabic" panose="02020603050405020304" pitchFamily="18" charset="-78"/>
              </a:rPr>
              <a:t>‏</a:t>
            </a:r>
            <a:r>
              <a:rPr lang="ar-SA" b="1" dirty="0">
                <a:solidFill>
                  <a:srgbClr val="C00000"/>
                </a:solidFill>
                <a:latin typeface="Times New Roman" panose="02020603050405020304" pitchFamily="18" charset="0"/>
                <a:ea typeface="Times New Roman" panose="02020603050405020304" pitchFamily="18" charset="0"/>
                <a:cs typeface="B Nazanin" pitchFamily="2" charset="-78"/>
              </a:rPr>
              <a:t>(</a:t>
            </a:r>
            <a:r>
              <a:rPr lang="fa-IR" b="1" dirty="0">
                <a:solidFill>
                  <a:srgbClr val="C00000"/>
                </a:solidFill>
                <a:latin typeface="Times New Roman" panose="02020603050405020304" pitchFamily="18" charset="0"/>
                <a:ea typeface="Times New Roman" panose="02020603050405020304" pitchFamily="18" charset="0"/>
                <a:cs typeface="B Nazanin" pitchFamily="2" charset="-78"/>
              </a:rPr>
              <a:t>اعراف/16و17</a:t>
            </a:r>
            <a:r>
              <a:rPr lang="ar-SA" b="1" dirty="0">
                <a:solidFill>
                  <a:srgbClr val="C00000"/>
                </a:solidFill>
                <a:latin typeface="Times New Roman" panose="02020603050405020304" pitchFamily="18" charset="0"/>
                <a:ea typeface="Times New Roman" panose="02020603050405020304" pitchFamily="18" charset="0"/>
                <a:cs typeface="B Nazanin" pitchFamily="2" charset="-78"/>
              </a:rPr>
              <a:t>)‏</a:t>
            </a:r>
            <a:r>
              <a:rPr lang="fa-IR" b="1" dirty="0">
                <a:solidFill>
                  <a:srgbClr val="C00000"/>
                </a:solidFill>
                <a:latin typeface="Times New Roman" panose="02020603050405020304" pitchFamily="18" charset="0"/>
                <a:ea typeface="Times New Roman" panose="02020603050405020304" pitchFamily="18" charset="0"/>
                <a:cs typeface="B Nazanin" pitchFamily="2" charset="-78"/>
              </a:rPr>
              <a:t> </a:t>
            </a:r>
          </a:p>
        </p:txBody>
      </p:sp>
      <p:sp>
        <p:nvSpPr>
          <p:cNvPr id="7" name="Rectangle 6"/>
          <p:cNvSpPr/>
          <p:nvPr/>
        </p:nvSpPr>
        <p:spPr>
          <a:xfrm>
            <a:off x="7734748" y="1298165"/>
            <a:ext cx="4310753" cy="5078313"/>
          </a:xfrm>
          <a:prstGeom prst="rect">
            <a:avLst/>
          </a:prstGeom>
          <a:solidFill>
            <a:srgbClr val="FCFFE1"/>
          </a:solidFill>
          <a:ln w="44450">
            <a:solidFill>
              <a:srgbClr val="008000"/>
            </a:solidFill>
          </a:ln>
        </p:spPr>
        <p:txBody>
          <a:bodyPr wrap="square">
            <a:spAutoFit/>
          </a:bodyPr>
          <a:lstStyle/>
          <a:p>
            <a:pPr algn="just" rtl="1">
              <a:lnSpc>
                <a:spcPct val="150000"/>
              </a:lnSpc>
            </a:pPr>
            <a:r>
              <a:rPr lang="fa-IR" sz="2400" b="1" dirty="0" smtClean="0">
                <a:latin typeface="Traditional Arabic" panose="02020603050405020304" pitchFamily="18" charset="-78"/>
                <a:cs typeface="B Traffic" pitchFamily="2" charset="-78"/>
              </a:rPr>
              <a:t>1ـ یکی </a:t>
            </a:r>
            <a:r>
              <a:rPr lang="fa-IR" sz="2400" b="1" dirty="0">
                <a:latin typeface="Traditional Arabic" panose="02020603050405020304" pitchFamily="18" charset="-78"/>
                <a:cs typeface="B Traffic" pitchFamily="2" charset="-78"/>
              </a:rPr>
              <a:t>از عوامل انحطاط جوامع اسلامی و محرومیت مسلمانان از تمدن و هدایت دینی ، مهجوریت و عدم تمسک آنان به قرآن و حاکمیت نبخشیدن معارف آن می باشد تا جایی که پیامبر اکرم صلی‌الله‌وعلیه‌وآله‌وسلم از امت خویش به خاطر مهجوریت قرآن در پیشگاه خدا شکایت می کند</a:t>
            </a:r>
            <a:r>
              <a:rPr lang="fa-IR" sz="2400" b="1" dirty="0" smtClean="0">
                <a:latin typeface="Traditional Arabic" panose="02020603050405020304" pitchFamily="18" charset="-78"/>
                <a:cs typeface="B Traffic" pitchFamily="2" charset="-78"/>
              </a:rPr>
              <a:t>..</a:t>
            </a:r>
            <a:endParaRPr lang="fa-IR" b="1" dirty="0">
              <a:cs typeface="B Traffic" pitchFamily="2" charset="-78"/>
            </a:endParaRPr>
          </a:p>
        </p:txBody>
      </p:sp>
      <p:sp>
        <p:nvSpPr>
          <p:cNvPr id="5" name="Rounded Rectangle 4"/>
          <p:cNvSpPr/>
          <p:nvPr/>
        </p:nvSpPr>
        <p:spPr>
          <a:xfrm>
            <a:off x="8961120" y="148394"/>
            <a:ext cx="3084382" cy="604641"/>
          </a:xfrm>
          <a:prstGeom prst="roundRect">
            <a:avLst/>
          </a:prstGeom>
          <a:solidFill>
            <a:srgbClr val="FFFF7D"/>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400" b="1" dirty="0">
                <a:solidFill>
                  <a:srgbClr val="C00000"/>
                </a:solidFill>
                <a:cs typeface="B Titr" pitchFamily="2" charset="-78"/>
              </a:rPr>
              <a:t>ب) مهجوریت قرآن</a:t>
            </a:r>
          </a:p>
        </p:txBody>
      </p:sp>
      <p:sp>
        <p:nvSpPr>
          <p:cNvPr id="6" name="Rectangle 5"/>
          <p:cNvSpPr/>
          <p:nvPr/>
        </p:nvSpPr>
        <p:spPr>
          <a:xfrm>
            <a:off x="279698" y="1331242"/>
            <a:ext cx="3098203" cy="5493812"/>
          </a:xfrm>
          <a:prstGeom prst="rect">
            <a:avLst/>
          </a:prstGeom>
          <a:solidFill>
            <a:srgbClr val="FCFFE1"/>
          </a:solidFill>
          <a:ln w="44450">
            <a:solidFill>
              <a:srgbClr val="008000"/>
            </a:solidFill>
          </a:ln>
        </p:spPr>
        <p:txBody>
          <a:bodyPr wrap="square">
            <a:spAutoFit/>
          </a:bodyPr>
          <a:lstStyle/>
          <a:p>
            <a:pPr algn="ctr" rtl="1">
              <a:lnSpc>
                <a:spcPct val="200000"/>
              </a:lnSpc>
              <a:spcAft>
                <a:spcPts val="0"/>
              </a:spcAft>
            </a:pPr>
            <a:r>
              <a:rPr lang="ar-SA" sz="3600" b="1" dirty="0">
                <a:latin typeface="Times New Roman" panose="02020603050405020304" pitchFamily="18" charset="0"/>
                <a:ea typeface="Times New Roman" panose="02020603050405020304" pitchFamily="18" charset="0"/>
                <a:cs typeface="B Titr" pitchFamily="2" charset="-78"/>
              </a:rPr>
              <a:t>و پيامبر عرضه داشت: «پروردگارا! قوم من قرآن را رها كردند».</a:t>
            </a:r>
            <a:endParaRPr lang="fa-IR" sz="3600" b="1" dirty="0">
              <a:latin typeface="Times New Roman" panose="02020603050405020304" pitchFamily="18" charset="0"/>
              <a:ea typeface="Times New Roman" panose="02020603050405020304" pitchFamily="18" charset="0"/>
              <a:cs typeface="B Titr" pitchFamily="2" charset="-78"/>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11" y="-65804"/>
            <a:ext cx="1488826" cy="1551134"/>
          </a:xfrm>
          <a:prstGeom prst="ellipse">
            <a:avLst/>
          </a:prstGeom>
          <a:ln>
            <a:noFill/>
          </a:ln>
          <a:effectLst>
            <a:softEdge rad="112500"/>
          </a:effectLst>
        </p:spPr>
      </p:pic>
    </p:spTree>
    <p:extLst>
      <p:ext uri="{BB962C8B-B14F-4D97-AF65-F5344CB8AC3E}">
        <p14:creationId xmlns:p14="http://schemas.microsoft.com/office/powerpoint/2010/main" val="117870495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CCFF33"/>
        </a:solidFill>
        <a:effectLst/>
      </p:bgPr>
    </p:bg>
    <p:spTree>
      <p:nvGrpSpPr>
        <p:cNvPr id="1" name=""/>
        <p:cNvGrpSpPr/>
        <p:nvPr/>
      </p:nvGrpSpPr>
      <p:grpSpPr>
        <a:xfrm>
          <a:off x="0" y="0"/>
          <a:ext cx="0" cy="0"/>
          <a:chOff x="0" y="0"/>
          <a:chExt cx="0" cy="0"/>
        </a:xfrm>
      </p:grpSpPr>
      <p:sp>
        <p:nvSpPr>
          <p:cNvPr id="8" name="Rectangle 7"/>
          <p:cNvSpPr/>
          <p:nvPr/>
        </p:nvSpPr>
        <p:spPr>
          <a:xfrm>
            <a:off x="475583" y="1486859"/>
            <a:ext cx="11191164" cy="4142673"/>
          </a:xfrm>
          <a:prstGeom prst="rect">
            <a:avLst/>
          </a:prstGeom>
          <a:solidFill>
            <a:srgbClr val="FCFFE1"/>
          </a:solidFill>
          <a:ln w="44450">
            <a:solidFill>
              <a:srgbClr val="008000"/>
            </a:solidFill>
          </a:ln>
        </p:spPr>
        <p:txBody>
          <a:bodyPr wrap="square">
            <a:spAutoFit/>
          </a:bodyPr>
          <a:lstStyle/>
          <a:p>
            <a:pPr algn="ctr" rtl="1">
              <a:lnSpc>
                <a:spcPct val="140000"/>
              </a:lnSpc>
            </a:pPr>
            <a:r>
              <a:rPr lang="fa-IR" sz="2800" b="1" dirty="0" smtClean="0">
                <a:solidFill>
                  <a:srgbClr val="0000CC"/>
                </a:solidFill>
                <a:cs typeface="B Zar" pitchFamily="2" charset="-78"/>
              </a:rPr>
              <a:t>2ـ حضرت </a:t>
            </a:r>
            <a:r>
              <a:rPr lang="fa-IR" sz="2800" b="1" dirty="0">
                <a:solidFill>
                  <a:srgbClr val="0000CC"/>
                </a:solidFill>
                <a:cs typeface="B Zar" pitchFamily="2" charset="-78"/>
              </a:rPr>
              <a:t>امام خامنه‌ای (مدظله‌العالی) می فرمایند:</a:t>
            </a:r>
            <a:endParaRPr lang="fa-IR" sz="2800" b="1" dirty="0">
              <a:solidFill>
                <a:srgbClr val="0000CC"/>
              </a:solidFill>
              <a:latin typeface="Traditional Arabic" panose="02020603050405020304" pitchFamily="18" charset="-78"/>
              <a:cs typeface="B Zar" pitchFamily="2" charset="-78"/>
            </a:endParaRPr>
          </a:p>
          <a:p>
            <a:pPr algn="just" rtl="1">
              <a:lnSpc>
                <a:spcPct val="160000"/>
              </a:lnSpc>
            </a:pPr>
            <a:r>
              <a:rPr lang="fa-IR" sz="2800" dirty="0">
                <a:cs typeface="B Titr" panose="00000700000000000000" pitchFamily="2" charset="-78"/>
              </a:rPr>
              <a:t>ما از قرآن خیلی دوریم، ما با قرآن فاصله داریم؛ قرآن را پیش از این، در همة زندگی‌مان، در همة ذهنیّاتِ‌مان، عملیّاتِ‌مان، افکارِمان، عزمِ‌مان، رفتارِمان </a:t>
            </a:r>
            <a:r>
              <a:rPr lang="fa-IR" sz="2800" dirty="0">
                <a:solidFill>
                  <a:srgbClr val="660066"/>
                </a:solidFill>
                <a:cs typeface="B Titr" panose="00000700000000000000" pitchFamily="2" charset="-78"/>
              </a:rPr>
              <a:t>بایستی هادی و ملجأ و امام خود قرار بدهیم</a:t>
            </a:r>
            <a:r>
              <a:rPr lang="fa-IR" sz="2800" dirty="0">
                <a:cs typeface="B Titr" panose="00000700000000000000" pitchFamily="2" charset="-78"/>
              </a:rPr>
              <a:t>؛ </a:t>
            </a:r>
            <a:r>
              <a:rPr lang="fa-IR" sz="2800" dirty="0">
                <a:solidFill>
                  <a:srgbClr val="C00000"/>
                </a:solidFill>
                <a:cs typeface="B Titr" panose="00000700000000000000" pitchFamily="2" charset="-78"/>
              </a:rPr>
              <a:t>و این امروز متأسّفانه نیست</a:t>
            </a:r>
            <a:r>
              <a:rPr lang="fa-IR" sz="2800" dirty="0">
                <a:cs typeface="B Titr" panose="00000700000000000000" pitchFamily="2" charset="-78"/>
              </a:rPr>
              <a:t>؛ باید نزدیک بشویم به قرآن، شما جوان‌های عزیز، اُنس با قرآن را و تدبّر در قرآن را روز به ‌روز بیشتر کنید؛ </a:t>
            </a:r>
            <a:r>
              <a:rPr lang="fa-IR" sz="2800" dirty="0">
                <a:solidFill>
                  <a:srgbClr val="660066"/>
                </a:solidFill>
                <a:cs typeface="B Titr" panose="00000700000000000000" pitchFamily="2" charset="-78"/>
              </a:rPr>
              <a:t>تلاوت</a:t>
            </a:r>
            <a:r>
              <a:rPr lang="fa-IR" sz="2800" dirty="0">
                <a:cs typeface="B Titr" panose="00000700000000000000" pitchFamily="2" charset="-78"/>
              </a:rPr>
              <a:t> قرآن را فراموش نکنید، </a:t>
            </a:r>
            <a:r>
              <a:rPr lang="fa-IR" sz="2800" dirty="0">
                <a:solidFill>
                  <a:srgbClr val="FF0000"/>
                </a:solidFill>
                <a:cs typeface="B Titr" panose="00000700000000000000" pitchFamily="2" charset="-78"/>
              </a:rPr>
              <a:t>تدبّر</a:t>
            </a:r>
            <a:r>
              <a:rPr lang="fa-IR" sz="2800" dirty="0">
                <a:cs typeface="B Titr" panose="00000700000000000000" pitchFamily="2" charset="-78"/>
              </a:rPr>
              <a:t> در قرآن را فراموش نکنید.  </a:t>
            </a:r>
            <a:r>
              <a:rPr lang="fa-IR" b="1" dirty="0">
                <a:solidFill>
                  <a:srgbClr val="C00000"/>
                </a:solidFill>
                <a:latin typeface="Times New Roman" panose="02020603050405020304" pitchFamily="18" charset="0"/>
                <a:ea typeface="Times New Roman" panose="02020603050405020304" pitchFamily="18" charset="0"/>
                <a:cs typeface="B Nazanin" pitchFamily="2" charset="-78"/>
              </a:rPr>
              <a:t>(1370/2/27)</a:t>
            </a:r>
            <a:endParaRPr lang="en-US" b="1" dirty="0">
              <a:solidFill>
                <a:srgbClr val="C00000"/>
              </a:solidFill>
              <a:latin typeface="Times New Roman" panose="02020603050405020304" pitchFamily="18" charset="0"/>
              <a:ea typeface="Times New Roman" panose="02020603050405020304" pitchFamily="18" charset="0"/>
              <a:cs typeface="B Nazanin" pitchFamily="2" charset="-78"/>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11" y="23404"/>
            <a:ext cx="1488826" cy="1551134"/>
          </a:xfrm>
          <a:prstGeom prst="ellipse">
            <a:avLst/>
          </a:prstGeom>
          <a:ln>
            <a:noFill/>
          </a:ln>
          <a:effectLst>
            <a:softEdge rad="112500"/>
          </a:effectLst>
        </p:spPr>
      </p:pic>
    </p:spTree>
    <p:extLst>
      <p:ext uri="{BB962C8B-B14F-4D97-AF65-F5344CB8AC3E}">
        <p14:creationId xmlns:p14="http://schemas.microsoft.com/office/powerpoint/2010/main" val="165050524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arn(inVertical)">
                                      <p:cBhvr>
                                        <p:cTn id="11"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CFF33"/>
        </a:solidFill>
        <a:effectLst/>
      </p:bgPr>
    </p:bg>
    <p:spTree>
      <p:nvGrpSpPr>
        <p:cNvPr id="1" name=""/>
        <p:cNvGrpSpPr/>
        <p:nvPr/>
      </p:nvGrpSpPr>
      <p:grpSpPr>
        <a:xfrm>
          <a:off x="0" y="0"/>
          <a:ext cx="0" cy="0"/>
          <a:chOff x="0" y="0"/>
          <a:chExt cx="0" cy="0"/>
        </a:xfrm>
      </p:grpSpPr>
      <p:sp>
        <p:nvSpPr>
          <p:cNvPr id="8" name="Rectangle 7"/>
          <p:cNvSpPr/>
          <p:nvPr/>
        </p:nvSpPr>
        <p:spPr>
          <a:xfrm>
            <a:off x="7176711" y="1968649"/>
            <a:ext cx="4155331" cy="609398"/>
          </a:xfrm>
          <a:prstGeom prst="rect">
            <a:avLst/>
          </a:prstGeom>
          <a:solidFill>
            <a:srgbClr val="FCFFE1"/>
          </a:solidFill>
          <a:ln w="44450">
            <a:solidFill>
              <a:srgbClr val="008000"/>
            </a:solidFill>
          </a:ln>
        </p:spPr>
        <p:txBody>
          <a:bodyPr wrap="square">
            <a:spAutoFit/>
          </a:bodyPr>
          <a:lstStyle/>
          <a:p>
            <a:pPr algn="ctr" rtl="1">
              <a:lnSpc>
                <a:spcPct val="140000"/>
              </a:lnSpc>
            </a:pPr>
            <a:r>
              <a:rPr lang="fa-IR" sz="2400" b="1" dirty="0" smtClean="0">
                <a:solidFill>
                  <a:srgbClr val="0000CC"/>
                </a:solidFill>
                <a:cs typeface="B Zar" pitchFamily="2" charset="-78"/>
              </a:rPr>
              <a:t>1ـ سخت </a:t>
            </a:r>
            <a:r>
              <a:rPr lang="fa-IR" sz="2400" b="1" dirty="0">
                <a:solidFill>
                  <a:srgbClr val="0000CC"/>
                </a:solidFill>
                <a:cs typeface="B Zar" pitchFamily="2" charset="-78"/>
              </a:rPr>
              <a:t>افزاری و بیرونی</a:t>
            </a:r>
            <a:endParaRPr lang="en-US" sz="1600" b="1" dirty="0">
              <a:solidFill>
                <a:srgbClr val="C00000"/>
              </a:solidFill>
              <a:latin typeface="Times New Roman" panose="02020603050405020304" pitchFamily="18" charset="0"/>
              <a:ea typeface="Times New Roman" panose="02020603050405020304" pitchFamily="18" charset="0"/>
              <a:cs typeface="B Nazanin" pitchFamily="2" charset="-78"/>
            </a:endParaRPr>
          </a:p>
        </p:txBody>
      </p:sp>
      <p:sp>
        <p:nvSpPr>
          <p:cNvPr id="6" name="Rectangle 5"/>
          <p:cNvSpPr/>
          <p:nvPr/>
        </p:nvSpPr>
        <p:spPr>
          <a:xfrm>
            <a:off x="7089070" y="4446638"/>
            <a:ext cx="4198363" cy="609398"/>
          </a:xfrm>
          <a:prstGeom prst="rect">
            <a:avLst/>
          </a:prstGeom>
          <a:solidFill>
            <a:srgbClr val="FCFFE1"/>
          </a:solidFill>
          <a:ln w="44450">
            <a:solidFill>
              <a:srgbClr val="008000"/>
            </a:solidFill>
          </a:ln>
        </p:spPr>
        <p:txBody>
          <a:bodyPr wrap="square">
            <a:spAutoFit/>
          </a:bodyPr>
          <a:lstStyle/>
          <a:p>
            <a:pPr algn="ctr" rtl="1">
              <a:lnSpc>
                <a:spcPct val="140000"/>
              </a:lnSpc>
            </a:pPr>
            <a:r>
              <a:rPr lang="fa-IR" sz="2400" b="1" dirty="0" smtClean="0">
                <a:solidFill>
                  <a:srgbClr val="0000CC"/>
                </a:solidFill>
                <a:cs typeface="B Zar" pitchFamily="2" charset="-78"/>
              </a:rPr>
              <a:t>2ـ نرم </a:t>
            </a:r>
            <a:r>
              <a:rPr lang="fa-IR" sz="2400" b="1" dirty="0">
                <a:solidFill>
                  <a:srgbClr val="0000CC"/>
                </a:solidFill>
                <a:cs typeface="B Zar" pitchFamily="2" charset="-78"/>
              </a:rPr>
              <a:t>افزاری و محتوایی و درونی</a:t>
            </a:r>
            <a:endParaRPr lang="en-US" sz="1600" b="1" dirty="0">
              <a:solidFill>
                <a:srgbClr val="C00000"/>
              </a:solidFill>
              <a:latin typeface="Times New Roman" panose="02020603050405020304" pitchFamily="18" charset="0"/>
              <a:ea typeface="Times New Roman" panose="02020603050405020304" pitchFamily="18" charset="0"/>
              <a:cs typeface="B Nazanin" pitchFamily="2" charset="-78"/>
            </a:endParaRPr>
          </a:p>
        </p:txBody>
      </p:sp>
      <p:sp>
        <p:nvSpPr>
          <p:cNvPr id="7" name="Rectangle 6"/>
          <p:cNvSpPr/>
          <p:nvPr/>
        </p:nvSpPr>
        <p:spPr>
          <a:xfrm>
            <a:off x="1615915" y="410573"/>
            <a:ext cx="4860581" cy="1040285"/>
          </a:xfrm>
          <a:prstGeom prst="rect">
            <a:avLst/>
          </a:prstGeom>
          <a:solidFill>
            <a:srgbClr val="FCFFE1"/>
          </a:solidFill>
          <a:ln w="44450">
            <a:solidFill>
              <a:srgbClr val="0000CC"/>
            </a:solidFill>
          </a:ln>
        </p:spPr>
        <p:txBody>
          <a:bodyPr wrap="square">
            <a:spAutoFit/>
          </a:bodyPr>
          <a:lstStyle/>
          <a:p>
            <a:pPr algn="ctr" rtl="1">
              <a:lnSpc>
                <a:spcPct val="140000"/>
              </a:lnSpc>
            </a:pPr>
            <a:r>
              <a:rPr lang="fa-IR" sz="2400" b="1" dirty="0">
                <a:cs typeface="B Titr" pitchFamily="2" charset="-78"/>
              </a:rPr>
              <a:t>علوم قرآنی: </a:t>
            </a:r>
          </a:p>
          <a:p>
            <a:pPr algn="ctr" rtl="1">
              <a:lnSpc>
                <a:spcPct val="140000"/>
              </a:lnSpc>
            </a:pPr>
            <a:r>
              <a:rPr lang="fa-IR" sz="2000" b="1" dirty="0">
                <a:cs typeface="B Titr" pitchFamily="2" charset="-78"/>
              </a:rPr>
              <a:t>مجموعه علومی که برای فهم و درک قرآن لازم است</a:t>
            </a:r>
            <a:endParaRPr lang="en-US" sz="1400" b="1" dirty="0">
              <a:latin typeface="Times New Roman" panose="02020603050405020304" pitchFamily="18" charset="0"/>
              <a:ea typeface="Times New Roman" panose="02020603050405020304" pitchFamily="18" charset="0"/>
              <a:cs typeface="B Titr" pitchFamily="2" charset="-78"/>
            </a:endParaRPr>
          </a:p>
        </p:txBody>
      </p:sp>
      <p:sp>
        <p:nvSpPr>
          <p:cNvPr id="9" name="Rectangle 8"/>
          <p:cNvSpPr/>
          <p:nvPr/>
        </p:nvSpPr>
        <p:spPr>
          <a:xfrm>
            <a:off x="1628385" y="2408297"/>
            <a:ext cx="4848112" cy="1126462"/>
          </a:xfrm>
          <a:prstGeom prst="rect">
            <a:avLst/>
          </a:prstGeom>
          <a:solidFill>
            <a:srgbClr val="FCFFE1"/>
          </a:solidFill>
          <a:ln w="44450">
            <a:solidFill>
              <a:srgbClr val="0000CC"/>
            </a:solidFill>
          </a:ln>
        </p:spPr>
        <p:txBody>
          <a:bodyPr wrap="square">
            <a:spAutoFit/>
          </a:bodyPr>
          <a:lstStyle/>
          <a:p>
            <a:pPr algn="ctr" rtl="1">
              <a:lnSpc>
                <a:spcPct val="140000"/>
              </a:lnSpc>
            </a:pPr>
            <a:r>
              <a:rPr lang="fa-IR" sz="2400" b="1" dirty="0">
                <a:cs typeface="B Titr" pitchFamily="2" charset="-78"/>
              </a:rPr>
              <a:t>روش های تفسیری: </a:t>
            </a:r>
          </a:p>
          <a:p>
            <a:pPr algn="ctr" rtl="1">
              <a:lnSpc>
                <a:spcPct val="140000"/>
              </a:lnSpc>
            </a:pPr>
            <a:r>
              <a:rPr lang="fa-IR" sz="2400" b="1" dirty="0">
                <a:cs typeface="B Titr" pitchFamily="2" charset="-78"/>
              </a:rPr>
              <a:t>راه ها و شیوه های تفسیری قرآن</a:t>
            </a:r>
            <a:endParaRPr lang="en-US" sz="1600" b="1" dirty="0">
              <a:latin typeface="Times New Roman" panose="02020603050405020304" pitchFamily="18" charset="0"/>
              <a:ea typeface="Times New Roman" panose="02020603050405020304" pitchFamily="18" charset="0"/>
              <a:cs typeface="B Titr" pitchFamily="2" charset="-78"/>
            </a:endParaRPr>
          </a:p>
        </p:txBody>
      </p:sp>
      <p:sp>
        <p:nvSpPr>
          <p:cNvPr id="12" name="Rectangle 11"/>
          <p:cNvSpPr/>
          <p:nvPr/>
        </p:nvSpPr>
        <p:spPr>
          <a:xfrm>
            <a:off x="1583775" y="3997217"/>
            <a:ext cx="5009476" cy="609398"/>
          </a:xfrm>
          <a:prstGeom prst="rect">
            <a:avLst/>
          </a:prstGeom>
          <a:solidFill>
            <a:srgbClr val="FCFFE1"/>
          </a:solidFill>
          <a:ln w="44450">
            <a:solidFill>
              <a:srgbClr val="0000CC"/>
            </a:solidFill>
          </a:ln>
        </p:spPr>
        <p:txBody>
          <a:bodyPr wrap="square">
            <a:spAutoFit/>
          </a:bodyPr>
          <a:lstStyle/>
          <a:p>
            <a:pPr algn="ctr" rtl="1">
              <a:lnSpc>
                <a:spcPct val="140000"/>
              </a:lnSpc>
            </a:pPr>
            <a:r>
              <a:rPr lang="fa-IR" sz="2400" b="1" dirty="0">
                <a:cs typeface="B Titr" pitchFamily="2" charset="-78"/>
              </a:rPr>
              <a:t>ترجمه</a:t>
            </a:r>
            <a:endParaRPr lang="en-US" sz="1600" b="1" dirty="0">
              <a:latin typeface="Times New Roman" panose="02020603050405020304" pitchFamily="18" charset="0"/>
              <a:ea typeface="Times New Roman" panose="02020603050405020304" pitchFamily="18" charset="0"/>
              <a:cs typeface="B Titr" pitchFamily="2" charset="-78"/>
            </a:endParaRPr>
          </a:p>
        </p:txBody>
      </p:sp>
      <p:sp>
        <p:nvSpPr>
          <p:cNvPr id="13" name="Rectangle 12"/>
          <p:cNvSpPr/>
          <p:nvPr/>
        </p:nvSpPr>
        <p:spPr>
          <a:xfrm>
            <a:off x="1583775" y="5801297"/>
            <a:ext cx="5009476" cy="609398"/>
          </a:xfrm>
          <a:prstGeom prst="rect">
            <a:avLst/>
          </a:prstGeom>
          <a:solidFill>
            <a:srgbClr val="FCFFE1"/>
          </a:solidFill>
          <a:ln w="44450">
            <a:solidFill>
              <a:srgbClr val="0000CC"/>
            </a:solidFill>
          </a:ln>
        </p:spPr>
        <p:txBody>
          <a:bodyPr wrap="square">
            <a:spAutoFit/>
          </a:bodyPr>
          <a:lstStyle/>
          <a:p>
            <a:pPr algn="ctr" rtl="1">
              <a:lnSpc>
                <a:spcPct val="140000"/>
              </a:lnSpc>
            </a:pPr>
            <a:r>
              <a:rPr lang="fa-IR" sz="2400" b="1" dirty="0">
                <a:cs typeface="B Titr" pitchFamily="2" charset="-78"/>
              </a:rPr>
              <a:t>تفسیر: تبیین مدلولات و مفاهیم آیات</a:t>
            </a:r>
            <a:endParaRPr lang="en-US" sz="1600" b="1" dirty="0">
              <a:latin typeface="Times New Roman" panose="02020603050405020304" pitchFamily="18" charset="0"/>
              <a:ea typeface="Times New Roman" panose="02020603050405020304" pitchFamily="18" charset="0"/>
              <a:cs typeface="B Titr" pitchFamily="2" charset="-78"/>
            </a:endParaRPr>
          </a:p>
        </p:txBody>
      </p:sp>
      <p:sp>
        <p:nvSpPr>
          <p:cNvPr id="14" name="Rectangle 13"/>
          <p:cNvSpPr/>
          <p:nvPr/>
        </p:nvSpPr>
        <p:spPr>
          <a:xfrm>
            <a:off x="1583774" y="4920472"/>
            <a:ext cx="5009477" cy="572464"/>
          </a:xfrm>
          <a:prstGeom prst="rect">
            <a:avLst/>
          </a:prstGeom>
          <a:solidFill>
            <a:srgbClr val="FCFFE1"/>
          </a:solidFill>
          <a:ln w="44450">
            <a:solidFill>
              <a:srgbClr val="0000CC"/>
            </a:solidFill>
          </a:ln>
        </p:spPr>
        <p:txBody>
          <a:bodyPr wrap="square">
            <a:spAutoFit/>
          </a:bodyPr>
          <a:lstStyle/>
          <a:p>
            <a:pPr algn="ctr" rtl="1">
              <a:lnSpc>
                <a:spcPct val="140000"/>
              </a:lnSpc>
            </a:pPr>
            <a:r>
              <a:rPr lang="fa-IR" sz="2400" b="1" dirty="0">
                <a:cs typeface="B Titr" pitchFamily="2" charset="-78"/>
              </a:rPr>
              <a:t>تأویل: حقیقت خارجی و مصداقی آیات قرآن</a:t>
            </a:r>
            <a:endParaRPr lang="en-US" sz="1600" b="1" dirty="0">
              <a:latin typeface="Times New Roman" panose="02020603050405020304" pitchFamily="18" charset="0"/>
              <a:ea typeface="Times New Roman" panose="02020603050405020304" pitchFamily="18" charset="0"/>
              <a:cs typeface="B Titr" pitchFamily="2" charset="-78"/>
            </a:endParaRPr>
          </a:p>
        </p:txBody>
      </p:sp>
      <p:cxnSp>
        <p:nvCxnSpPr>
          <p:cNvPr id="15" name="Straight Arrow Connector 14"/>
          <p:cNvCxnSpPr>
            <a:stCxn id="8" idx="1"/>
            <a:endCxn id="7" idx="3"/>
          </p:cNvCxnSpPr>
          <p:nvPr/>
        </p:nvCxnSpPr>
        <p:spPr>
          <a:xfrm flipH="1" flipV="1">
            <a:off x="6476496" y="930716"/>
            <a:ext cx="700215" cy="134263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1"/>
            <a:endCxn id="9" idx="3"/>
          </p:cNvCxnSpPr>
          <p:nvPr/>
        </p:nvCxnSpPr>
        <p:spPr>
          <a:xfrm flipH="1">
            <a:off x="6476497" y="2273348"/>
            <a:ext cx="700214" cy="69818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6" idx="1"/>
            <a:endCxn id="12" idx="3"/>
          </p:cNvCxnSpPr>
          <p:nvPr/>
        </p:nvCxnSpPr>
        <p:spPr>
          <a:xfrm flipH="1" flipV="1">
            <a:off x="6593251" y="4301916"/>
            <a:ext cx="495819" cy="44942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6" idx="1"/>
            <a:endCxn id="14" idx="3"/>
          </p:cNvCxnSpPr>
          <p:nvPr/>
        </p:nvCxnSpPr>
        <p:spPr>
          <a:xfrm flipH="1">
            <a:off x="6593251" y="4751337"/>
            <a:ext cx="495819" cy="45536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6" idx="1"/>
            <a:endCxn id="13" idx="3"/>
          </p:cNvCxnSpPr>
          <p:nvPr/>
        </p:nvCxnSpPr>
        <p:spPr>
          <a:xfrm flipH="1">
            <a:off x="6593251" y="4751337"/>
            <a:ext cx="495819" cy="135465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8767482" y="299006"/>
            <a:ext cx="3278020" cy="604641"/>
          </a:xfrm>
          <a:prstGeom prst="roundRect">
            <a:avLst/>
          </a:prstGeom>
          <a:solidFill>
            <a:srgbClr val="FFFF7D"/>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endParaRPr lang="fa-IR" sz="2400" b="1" dirty="0" smtClean="0">
              <a:solidFill>
                <a:srgbClr val="C00000"/>
              </a:solidFill>
              <a:cs typeface="B Titr" pitchFamily="2" charset="-78"/>
            </a:endParaRPr>
          </a:p>
          <a:p>
            <a:pPr algn="ctr" rtl="1">
              <a:lnSpc>
                <a:spcPct val="120000"/>
              </a:lnSpc>
            </a:pPr>
            <a:r>
              <a:rPr lang="fa-IR" sz="2400" b="1" dirty="0" smtClean="0">
                <a:solidFill>
                  <a:srgbClr val="C00000"/>
                </a:solidFill>
                <a:cs typeface="B Titr" pitchFamily="2" charset="-78"/>
              </a:rPr>
              <a:t>ج</a:t>
            </a:r>
            <a:r>
              <a:rPr lang="fa-IR" sz="2400" b="1" dirty="0">
                <a:solidFill>
                  <a:srgbClr val="C00000"/>
                </a:solidFill>
                <a:cs typeface="B Titr" pitchFamily="2" charset="-78"/>
              </a:rPr>
              <a:t>) مباحث </a:t>
            </a:r>
            <a:r>
              <a:rPr lang="fa-IR" sz="2400" b="1" dirty="0" smtClean="0">
                <a:solidFill>
                  <a:srgbClr val="C00000"/>
                </a:solidFill>
                <a:cs typeface="B Titr" pitchFamily="2" charset="-78"/>
              </a:rPr>
              <a:t>مربوط به </a:t>
            </a:r>
            <a:r>
              <a:rPr lang="fa-IR" sz="2400" b="1" dirty="0">
                <a:solidFill>
                  <a:srgbClr val="C00000"/>
                </a:solidFill>
                <a:cs typeface="B Titr" pitchFamily="2" charset="-78"/>
              </a:rPr>
              <a:t>قرآن</a:t>
            </a:r>
          </a:p>
          <a:p>
            <a:pPr algn="ctr" rtl="1">
              <a:lnSpc>
                <a:spcPct val="120000"/>
              </a:lnSpc>
            </a:pPr>
            <a:endParaRPr lang="fa-IR" sz="2400" b="1" dirty="0">
              <a:solidFill>
                <a:srgbClr val="C00000"/>
              </a:solidFill>
              <a:cs typeface="B Titr" pitchFamily="2" charset="-78"/>
            </a:endParaRPr>
          </a:p>
        </p:txBody>
      </p:sp>
      <p:pic>
        <p:nvPicPr>
          <p:cNvPr id="17" name="Picture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11" y="23404"/>
            <a:ext cx="1488826" cy="1551134"/>
          </a:xfrm>
          <a:prstGeom prst="ellipse">
            <a:avLst/>
          </a:prstGeom>
          <a:ln>
            <a:noFill/>
          </a:ln>
          <a:effectLst>
            <a:softEdge rad="112500"/>
          </a:effectLst>
        </p:spPr>
      </p:pic>
    </p:spTree>
    <p:extLst>
      <p:ext uri="{BB962C8B-B14F-4D97-AF65-F5344CB8AC3E}">
        <p14:creationId xmlns:p14="http://schemas.microsoft.com/office/powerpoint/2010/main" val="53985682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ppt_x"/>
                                          </p:val>
                                        </p:tav>
                                        <p:tav tm="100000">
                                          <p:val>
                                            <p:strVal val="#ppt_x"/>
                                          </p:val>
                                        </p:tav>
                                      </p:tavLst>
                                    </p:anim>
                                    <p:anim calcmode="lin" valueType="num">
                                      <p:cBhvr additive="base">
                                        <p:cTn id="15" dur="500" fill="hold"/>
                                        <p:tgtEl>
                                          <p:spTgt spid="15"/>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ppt_x"/>
                                          </p:val>
                                        </p:tav>
                                        <p:tav tm="100000">
                                          <p:val>
                                            <p:strVal val="#ppt_x"/>
                                          </p:val>
                                        </p:tav>
                                      </p:tavLst>
                                    </p:anim>
                                    <p:anim calcmode="lin" valueType="num">
                                      <p:cBhvr additive="base">
                                        <p:cTn id="42" dur="500" fill="hold"/>
                                        <p:tgtEl>
                                          <p:spTgt spid="1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ppt_x"/>
                                          </p:val>
                                        </p:tav>
                                        <p:tav tm="100000">
                                          <p:val>
                                            <p:strVal val="#ppt_x"/>
                                          </p:val>
                                        </p:tav>
                                      </p:tavLst>
                                    </p:anim>
                                    <p:anim calcmode="lin" valueType="num">
                                      <p:cBhvr additive="base">
                                        <p:cTn id="52" dur="5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fill="hold"/>
                                        <p:tgtEl>
                                          <p:spTgt spid="24"/>
                                        </p:tgtEl>
                                        <p:attrNameLst>
                                          <p:attrName>ppt_x</p:attrName>
                                        </p:attrNameLst>
                                      </p:cBhvr>
                                      <p:tavLst>
                                        <p:tav tm="0">
                                          <p:val>
                                            <p:strVal val="#ppt_x"/>
                                          </p:val>
                                        </p:tav>
                                        <p:tav tm="100000">
                                          <p:val>
                                            <p:strVal val="#ppt_x"/>
                                          </p:val>
                                        </p:tav>
                                      </p:tavLst>
                                    </p:anim>
                                    <p:anim calcmode="lin" valueType="num">
                                      <p:cBhvr additive="base">
                                        <p:cTn id="62" dur="500" fill="hold"/>
                                        <p:tgtEl>
                                          <p:spTgt spid="24"/>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fill="hold"/>
                                        <p:tgtEl>
                                          <p:spTgt spid="13"/>
                                        </p:tgtEl>
                                        <p:attrNameLst>
                                          <p:attrName>ppt_x</p:attrName>
                                        </p:attrNameLst>
                                      </p:cBhvr>
                                      <p:tavLst>
                                        <p:tav tm="0">
                                          <p:val>
                                            <p:strVal val="#ppt_x"/>
                                          </p:val>
                                        </p:tav>
                                        <p:tav tm="100000">
                                          <p:val>
                                            <p:strVal val="#ppt_x"/>
                                          </p:val>
                                        </p:tav>
                                      </p:tavLst>
                                    </p:anim>
                                    <p:anim calcmode="lin" valueType="num">
                                      <p:cBhvr additive="base">
                                        <p:cTn id="66" dur="500" fill="hold"/>
                                        <p:tgtEl>
                                          <p:spTgt spid="13"/>
                                        </p:tgtEl>
                                        <p:attrNameLst>
                                          <p:attrName>ppt_y</p:attrName>
                                        </p:attrNameLst>
                                      </p:cBhvr>
                                      <p:tavLst>
                                        <p:tav tm="0">
                                          <p:val>
                                            <p:strVal val="1+#ppt_h/2"/>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1000"/>
                                        <p:tgtEl>
                                          <p:spTgt spid="19"/>
                                        </p:tgtEl>
                                      </p:cBhvr>
                                    </p:animEffect>
                                    <p:anim calcmode="lin" valueType="num">
                                      <p:cBhvr>
                                        <p:cTn id="70" dur="1000" fill="hold"/>
                                        <p:tgtEl>
                                          <p:spTgt spid="19"/>
                                        </p:tgtEl>
                                        <p:attrNameLst>
                                          <p:attrName>ppt_x</p:attrName>
                                        </p:attrNameLst>
                                      </p:cBhvr>
                                      <p:tavLst>
                                        <p:tav tm="0">
                                          <p:val>
                                            <p:strVal val="#ppt_x"/>
                                          </p:val>
                                        </p:tav>
                                        <p:tav tm="100000">
                                          <p:val>
                                            <p:strVal val="#ppt_x"/>
                                          </p:val>
                                        </p:tav>
                                      </p:tavLst>
                                    </p:anim>
                                    <p:anim calcmode="lin" valueType="num">
                                      <p:cBhvr>
                                        <p:cTn id="7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7" grpId="0" animBg="1"/>
      <p:bldP spid="9" grpId="0" animBg="1"/>
      <p:bldP spid="12" grpId="0" animBg="1"/>
      <p:bldP spid="13" grpId="0" animBg="1"/>
      <p:bldP spid="14"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CFF33"/>
        </a:solidFill>
        <a:effectLst/>
      </p:bgPr>
    </p:bg>
    <p:spTree>
      <p:nvGrpSpPr>
        <p:cNvPr id="1" name=""/>
        <p:cNvGrpSpPr/>
        <p:nvPr/>
      </p:nvGrpSpPr>
      <p:grpSpPr>
        <a:xfrm>
          <a:off x="0" y="0"/>
          <a:ext cx="0" cy="0"/>
          <a:chOff x="0" y="0"/>
          <a:chExt cx="0" cy="0"/>
        </a:xfrm>
      </p:grpSpPr>
      <p:sp>
        <p:nvSpPr>
          <p:cNvPr id="8" name="Rectangle 7"/>
          <p:cNvSpPr/>
          <p:nvPr/>
        </p:nvSpPr>
        <p:spPr>
          <a:xfrm>
            <a:off x="923669" y="1405671"/>
            <a:ext cx="10567679" cy="1858970"/>
          </a:xfrm>
          <a:prstGeom prst="rect">
            <a:avLst/>
          </a:prstGeom>
          <a:solidFill>
            <a:srgbClr val="FCFFE1"/>
          </a:solidFill>
          <a:ln w="44450">
            <a:solidFill>
              <a:srgbClr val="008000"/>
            </a:solidFill>
          </a:ln>
        </p:spPr>
        <p:txBody>
          <a:bodyPr wrap="square">
            <a:spAutoFit/>
          </a:bodyPr>
          <a:lstStyle/>
          <a:p>
            <a:pPr algn="ctr" rtl="1">
              <a:lnSpc>
                <a:spcPct val="140000"/>
              </a:lnSpc>
            </a:pPr>
            <a:r>
              <a:rPr lang="fa-IR" sz="2800" b="1" dirty="0">
                <a:solidFill>
                  <a:srgbClr val="0000CC"/>
                </a:solidFill>
                <a:cs typeface="B Zar" pitchFamily="2" charset="-78"/>
              </a:rPr>
              <a:t>تفسیر قرآن به اعتبارات مختلف تقسیم شده است، مانند: تقسیم به تفسیر اجتهادی، روایی، و تفسیر قرآن بالقرآن یا تقسیم تفسیر به کلامی، اخباری، فقهی ... اما آنچه در این جزوه مورد توجه است تقسیم تفسیر قرآن به دو قسم تربیتی و موضوعی است.</a:t>
            </a:r>
            <a:endParaRPr lang="en-US" b="1" dirty="0">
              <a:solidFill>
                <a:srgbClr val="C00000"/>
              </a:solidFill>
              <a:latin typeface="Times New Roman" panose="02020603050405020304" pitchFamily="18" charset="0"/>
              <a:ea typeface="Times New Roman" panose="02020603050405020304" pitchFamily="18" charset="0"/>
              <a:cs typeface="B Nazanin" pitchFamily="2" charset="-78"/>
            </a:endParaRPr>
          </a:p>
        </p:txBody>
      </p:sp>
      <p:sp>
        <p:nvSpPr>
          <p:cNvPr id="7" name="Rectangle 6"/>
          <p:cNvSpPr/>
          <p:nvPr/>
        </p:nvSpPr>
        <p:spPr>
          <a:xfrm>
            <a:off x="6571297" y="3750772"/>
            <a:ext cx="4860581" cy="2850011"/>
          </a:xfrm>
          <a:prstGeom prst="rect">
            <a:avLst/>
          </a:prstGeom>
          <a:solidFill>
            <a:srgbClr val="FCFFE1"/>
          </a:solidFill>
          <a:ln w="44450">
            <a:solidFill>
              <a:srgbClr val="0000CC"/>
            </a:solidFill>
          </a:ln>
        </p:spPr>
        <p:txBody>
          <a:bodyPr wrap="square">
            <a:spAutoFit/>
          </a:bodyPr>
          <a:lstStyle/>
          <a:p>
            <a:pPr algn="ctr" rtl="1">
              <a:lnSpc>
                <a:spcPct val="140000"/>
              </a:lnSpc>
            </a:pPr>
            <a:r>
              <a:rPr lang="fa-IR" sz="3200" b="1" dirty="0">
                <a:solidFill>
                  <a:srgbClr val="7030A0"/>
                </a:solidFill>
                <a:cs typeface="B Titr" pitchFamily="2" charset="-78"/>
              </a:rPr>
              <a:t>تفسیر ترتیبی:</a:t>
            </a:r>
          </a:p>
          <a:p>
            <a:pPr algn="ctr" rtl="1">
              <a:lnSpc>
                <a:spcPct val="140000"/>
              </a:lnSpc>
            </a:pPr>
            <a:r>
              <a:rPr lang="fa-IR" sz="3200" b="1" dirty="0">
                <a:latin typeface="Times New Roman" panose="02020603050405020304" pitchFamily="18" charset="0"/>
                <a:ea typeface="Times New Roman" panose="02020603050405020304" pitchFamily="18" charset="0"/>
                <a:cs typeface="B Titr" pitchFamily="2" charset="-78"/>
              </a:rPr>
              <a:t>یعنی تفسیر هر سوره </a:t>
            </a:r>
          </a:p>
          <a:p>
            <a:pPr algn="ctr" rtl="1">
              <a:lnSpc>
                <a:spcPct val="140000"/>
              </a:lnSpc>
            </a:pPr>
            <a:r>
              <a:rPr lang="fa-IR" sz="3200" b="1" dirty="0">
                <a:latin typeface="Times New Roman" panose="02020603050405020304" pitchFamily="18" charset="0"/>
                <a:ea typeface="Times New Roman" panose="02020603050405020304" pitchFamily="18" charset="0"/>
                <a:cs typeface="B Titr" pitchFamily="2" charset="-78"/>
              </a:rPr>
              <a:t>از قرآن به ترتیب موجود</a:t>
            </a:r>
          </a:p>
          <a:p>
            <a:pPr algn="ctr" rtl="1">
              <a:lnSpc>
                <a:spcPct val="140000"/>
              </a:lnSpc>
            </a:pPr>
            <a:endParaRPr lang="en-US" sz="3200" b="1" dirty="0">
              <a:latin typeface="Times New Roman" panose="02020603050405020304" pitchFamily="18" charset="0"/>
              <a:ea typeface="Times New Roman" panose="02020603050405020304" pitchFamily="18" charset="0"/>
              <a:cs typeface="B Titr" pitchFamily="2" charset="-78"/>
            </a:endParaRPr>
          </a:p>
        </p:txBody>
      </p:sp>
      <p:sp>
        <p:nvSpPr>
          <p:cNvPr id="9" name="Rectangle 8"/>
          <p:cNvSpPr/>
          <p:nvPr/>
        </p:nvSpPr>
        <p:spPr>
          <a:xfrm>
            <a:off x="864199" y="3726058"/>
            <a:ext cx="4848112" cy="2800767"/>
          </a:xfrm>
          <a:prstGeom prst="rect">
            <a:avLst/>
          </a:prstGeom>
          <a:solidFill>
            <a:srgbClr val="FCFFE1"/>
          </a:solidFill>
          <a:ln w="44450">
            <a:solidFill>
              <a:srgbClr val="0000CC"/>
            </a:solidFill>
          </a:ln>
        </p:spPr>
        <p:txBody>
          <a:bodyPr wrap="square">
            <a:spAutoFit/>
          </a:bodyPr>
          <a:lstStyle/>
          <a:p>
            <a:pPr algn="ctr" rtl="1">
              <a:lnSpc>
                <a:spcPct val="140000"/>
              </a:lnSpc>
            </a:pPr>
            <a:r>
              <a:rPr lang="fa-IR" sz="3200" b="1" dirty="0">
                <a:solidFill>
                  <a:srgbClr val="7030A0"/>
                </a:solidFill>
                <a:cs typeface="B Titr" pitchFamily="2" charset="-78"/>
              </a:rPr>
              <a:t>تفسیر موضوعی:</a:t>
            </a:r>
          </a:p>
          <a:p>
            <a:pPr algn="ctr" rtl="1">
              <a:lnSpc>
                <a:spcPct val="140000"/>
              </a:lnSpc>
            </a:pPr>
            <a:r>
              <a:rPr lang="fa-IR" sz="3200" b="1" dirty="0">
                <a:latin typeface="Times New Roman" panose="02020603050405020304" pitchFamily="18" charset="0"/>
                <a:ea typeface="Times New Roman" panose="02020603050405020304" pitchFamily="18" charset="0"/>
                <a:cs typeface="B Titr" pitchFamily="2" charset="-78"/>
              </a:rPr>
              <a:t>تفسیر مجموعه آیات مربوط به یک موضوع در قرآن که در سوره های مختلف بیان شده است.</a:t>
            </a:r>
            <a:endParaRPr lang="en-US" sz="2000" b="1" dirty="0">
              <a:latin typeface="Times New Roman" panose="02020603050405020304" pitchFamily="18" charset="0"/>
              <a:ea typeface="Times New Roman" panose="02020603050405020304" pitchFamily="18" charset="0"/>
              <a:cs typeface="B Titr" pitchFamily="2" charset="-78"/>
            </a:endParaRPr>
          </a:p>
        </p:txBody>
      </p:sp>
      <p:sp>
        <p:nvSpPr>
          <p:cNvPr id="10" name="Rectangle 9"/>
          <p:cNvSpPr/>
          <p:nvPr/>
        </p:nvSpPr>
        <p:spPr>
          <a:xfrm>
            <a:off x="4173494" y="254692"/>
            <a:ext cx="4155331" cy="652486"/>
          </a:xfrm>
          <a:prstGeom prst="rect">
            <a:avLst/>
          </a:prstGeom>
          <a:solidFill>
            <a:srgbClr val="FCFFE1"/>
          </a:solidFill>
          <a:ln w="44450">
            <a:solidFill>
              <a:srgbClr val="008000"/>
            </a:solidFill>
          </a:ln>
        </p:spPr>
        <p:txBody>
          <a:bodyPr wrap="square">
            <a:spAutoFit/>
          </a:bodyPr>
          <a:lstStyle/>
          <a:p>
            <a:pPr algn="ctr" rtl="1">
              <a:lnSpc>
                <a:spcPct val="140000"/>
              </a:lnSpc>
            </a:pPr>
            <a:r>
              <a:rPr lang="fa-IR" sz="2800" b="1" dirty="0" smtClean="0">
                <a:solidFill>
                  <a:srgbClr val="7030A0"/>
                </a:solidFill>
                <a:cs typeface="B Titr" pitchFamily="2" charset="-78"/>
              </a:rPr>
              <a:t>انواع تفسیر</a:t>
            </a:r>
            <a:endParaRPr lang="en-US" b="1" dirty="0">
              <a:solidFill>
                <a:srgbClr val="7030A0"/>
              </a:solidFill>
              <a:latin typeface="Times New Roman" panose="02020603050405020304" pitchFamily="18" charset="0"/>
              <a:ea typeface="Times New Roman" panose="02020603050405020304" pitchFamily="18" charset="0"/>
              <a:cs typeface="B Titr"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11" y="23404"/>
            <a:ext cx="1488826" cy="1551134"/>
          </a:xfrm>
          <a:prstGeom prst="ellipse">
            <a:avLst/>
          </a:prstGeom>
          <a:ln>
            <a:noFill/>
          </a:ln>
          <a:effectLst>
            <a:softEdge rad="112500"/>
          </a:effectLst>
        </p:spPr>
      </p:pic>
    </p:spTree>
    <p:extLst>
      <p:ext uri="{BB962C8B-B14F-4D97-AF65-F5344CB8AC3E}">
        <p14:creationId xmlns:p14="http://schemas.microsoft.com/office/powerpoint/2010/main" val="179670463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CFF33"/>
        </a:solidFill>
        <a:effectLst/>
      </p:bgPr>
    </p:bg>
    <p:spTree>
      <p:nvGrpSpPr>
        <p:cNvPr id="1" name=""/>
        <p:cNvGrpSpPr/>
        <p:nvPr/>
      </p:nvGrpSpPr>
      <p:grpSpPr>
        <a:xfrm>
          <a:off x="0" y="0"/>
          <a:ext cx="0" cy="0"/>
          <a:chOff x="0" y="0"/>
          <a:chExt cx="0" cy="0"/>
        </a:xfrm>
      </p:grpSpPr>
      <p:sp>
        <p:nvSpPr>
          <p:cNvPr id="3" name="Rectangle 2"/>
          <p:cNvSpPr/>
          <p:nvPr/>
        </p:nvSpPr>
        <p:spPr>
          <a:xfrm>
            <a:off x="548640" y="484768"/>
            <a:ext cx="10822193" cy="5466112"/>
          </a:xfrm>
          <a:prstGeom prst="rect">
            <a:avLst/>
          </a:prstGeom>
        </p:spPr>
        <p:txBody>
          <a:bodyPr wrap="square">
            <a:spAutoFit/>
          </a:bodyPr>
          <a:lstStyle/>
          <a:p>
            <a:pPr indent="180000" algn="just" rtl="1">
              <a:lnSpc>
                <a:spcPct val="180000"/>
              </a:lnSpc>
            </a:pPr>
            <a:r>
              <a:rPr lang="fa-IR" sz="3600" dirty="0">
                <a:solidFill>
                  <a:srgbClr val="000099"/>
                </a:solidFill>
                <a:latin typeface="Times New Roman" panose="02020603050405020304" pitchFamily="18" charset="0"/>
                <a:ea typeface="Times New Roman" panose="02020603050405020304" pitchFamily="18" charset="0"/>
                <a:cs typeface="B Titr" pitchFamily="2" charset="-78"/>
              </a:rPr>
              <a:t>کامل ترین و معتبرترین منبع بصیرت دینی و شناخت معارف و تعالیم اسلامی قرآن </a:t>
            </a:r>
            <a:r>
              <a:rPr lang="fa-IR" sz="3600" dirty="0" smtClean="0">
                <a:solidFill>
                  <a:srgbClr val="000099"/>
                </a:solidFill>
                <a:latin typeface="Times New Roman" panose="02020603050405020304" pitchFamily="18" charset="0"/>
                <a:ea typeface="Times New Roman" panose="02020603050405020304" pitchFamily="18" charset="0"/>
                <a:cs typeface="B Titr" pitchFamily="2" charset="-78"/>
              </a:rPr>
              <a:t>است.</a:t>
            </a:r>
          </a:p>
          <a:p>
            <a:pPr indent="180000" algn="just" rtl="1">
              <a:lnSpc>
                <a:spcPct val="180000"/>
              </a:lnSpc>
            </a:pPr>
            <a:endParaRPr lang="fa-IR" dirty="0" smtClean="0">
              <a:latin typeface="Times New Roman" panose="02020603050405020304" pitchFamily="18" charset="0"/>
              <a:ea typeface="Times New Roman" panose="02020603050405020304" pitchFamily="18" charset="0"/>
              <a:cs typeface="B Titr" pitchFamily="2" charset="-78"/>
            </a:endParaRPr>
          </a:p>
          <a:p>
            <a:pPr indent="180000" algn="just" rtl="1">
              <a:lnSpc>
                <a:spcPct val="180000"/>
              </a:lnSpc>
            </a:pPr>
            <a:r>
              <a:rPr lang="fa-IR" sz="3600" dirty="0" smtClean="0">
                <a:latin typeface="Times New Roman" panose="02020603050405020304" pitchFamily="18" charset="0"/>
                <a:ea typeface="Times New Roman" panose="02020603050405020304" pitchFamily="18" charset="0"/>
                <a:cs typeface="B Titr" pitchFamily="2" charset="-78"/>
              </a:rPr>
              <a:t>برای این که </a:t>
            </a:r>
            <a:r>
              <a:rPr lang="fa-IR" sz="3600" dirty="0">
                <a:latin typeface="Times New Roman" panose="02020603050405020304" pitchFamily="18" charset="0"/>
                <a:ea typeface="Times New Roman" panose="02020603050405020304" pitchFamily="18" charset="0"/>
                <a:cs typeface="B Titr" pitchFamily="2" charset="-78"/>
              </a:rPr>
              <a:t>انگیزه و ضرورت تمسک به قرآن و بهره گیری از معارف آن بیشتر و</a:t>
            </a:r>
            <a:r>
              <a:rPr lang="en-US" sz="3600" dirty="0">
                <a:latin typeface="Times New Roman" panose="02020603050405020304" pitchFamily="18" charset="0"/>
                <a:ea typeface="Times New Roman" panose="02020603050405020304" pitchFamily="18" charset="0"/>
                <a:cs typeface="B Titr" pitchFamily="2" charset="-78"/>
              </a:rPr>
              <a:t> </a:t>
            </a:r>
            <a:r>
              <a:rPr lang="fa-IR" sz="3600" dirty="0">
                <a:latin typeface="Times New Roman" panose="02020603050405020304" pitchFamily="18" charset="0"/>
                <a:ea typeface="Times New Roman" panose="02020603050405020304" pitchFamily="18" charset="0"/>
                <a:cs typeface="B Titr" pitchFamily="2" charset="-78"/>
              </a:rPr>
              <a:t>روشن تر گردد برخی از امتیازات و ویژگی های آخرین و جامع ترین کتاب آسمانی بیان می گردد. </a:t>
            </a:r>
            <a:endParaRPr lang="en-US" sz="3600" b="1" dirty="0">
              <a:solidFill>
                <a:srgbClr val="000099"/>
              </a:solidFill>
              <a:latin typeface="Times New Roman" panose="02020603050405020304" pitchFamily="18" charset="0"/>
              <a:ea typeface="Times New Roman" panose="02020603050405020304" pitchFamily="18" charset="0"/>
              <a:cs typeface="B Nazanin" pitchFamily="2" charset="-78"/>
            </a:endParaRPr>
          </a:p>
        </p:txBody>
      </p:sp>
    </p:spTree>
    <p:extLst>
      <p:ext uri="{BB962C8B-B14F-4D97-AF65-F5344CB8AC3E}">
        <p14:creationId xmlns:p14="http://schemas.microsoft.com/office/powerpoint/2010/main" val="70695594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CFF33"/>
        </a:solidFill>
        <a:effectLst/>
      </p:bgPr>
    </p:bg>
    <p:spTree>
      <p:nvGrpSpPr>
        <p:cNvPr id="1" name=""/>
        <p:cNvGrpSpPr/>
        <p:nvPr/>
      </p:nvGrpSpPr>
      <p:grpSpPr>
        <a:xfrm>
          <a:off x="0" y="0"/>
          <a:ext cx="0" cy="0"/>
          <a:chOff x="0" y="0"/>
          <a:chExt cx="0" cy="0"/>
        </a:xfrm>
      </p:grpSpPr>
      <p:sp>
        <p:nvSpPr>
          <p:cNvPr id="15" name="Rounded Rectangle 14"/>
          <p:cNvSpPr/>
          <p:nvPr/>
        </p:nvSpPr>
        <p:spPr>
          <a:xfrm>
            <a:off x="2775473" y="753035"/>
            <a:ext cx="5809129"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fa-IR" sz="3600" b="1" dirty="0" smtClean="0">
                <a:solidFill>
                  <a:schemeClr val="tx1"/>
                </a:solidFill>
                <a:cs typeface="B Traffic" pitchFamily="2" charset="-78"/>
              </a:rPr>
              <a:t>1ـ قرآن هدایتگر طریق استوار</a:t>
            </a:r>
            <a:endParaRPr lang="fa-IR" sz="3600" b="1" dirty="0">
              <a:solidFill>
                <a:schemeClr val="tx1"/>
              </a:solidFill>
              <a:cs typeface="B Traffic" pitchFamily="2" charset="-78"/>
            </a:endParaRPr>
          </a:p>
        </p:txBody>
      </p:sp>
      <p:sp>
        <p:nvSpPr>
          <p:cNvPr id="6" name="Rectangle 5"/>
          <p:cNvSpPr/>
          <p:nvPr/>
        </p:nvSpPr>
        <p:spPr>
          <a:xfrm>
            <a:off x="7810051" y="3984008"/>
            <a:ext cx="3899725" cy="2215991"/>
          </a:xfrm>
          <a:prstGeom prst="rect">
            <a:avLst/>
          </a:prstGeom>
          <a:solidFill>
            <a:srgbClr val="FCFFE1"/>
          </a:solidFill>
          <a:ln w="44450">
            <a:solidFill>
              <a:srgbClr val="008000"/>
            </a:solidFill>
          </a:ln>
        </p:spPr>
        <p:txBody>
          <a:bodyPr wrap="square">
            <a:spAutoFit/>
          </a:bodyPr>
          <a:lstStyle/>
          <a:p>
            <a:pPr algn="ctr" rtl="1">
              <a:lnSpc>
                <a:spcPct val="200000"/>
              </a:lnSpc>
            </a:pPr>
            <a:r>
              <a:rPr lang="fa-IR" sz="2400" b="1" dirty="0">
                <a:latin typeface="Traditional Arabic" panose="02020603050405020304" pitchFamily="18" charset="-78"/>
                <a:cs typeface="B Titr" panose="00000700000000000000" pitchFamily="2" charset="-78"/>
              </a:rPr>
              <a:t>قرآن انسان را از آنچه هست به آنچه شایسته آن است و می تواند به آن برسد هدایت می کند. </a:t>
            </a:r>
          </a:p>
        </p:txBody>
      </p:sp>
      <p:sp>
        <p:nvSpPr>
          <p:cNvPr id="7" name="Rectangle 6"/>
          <p:cNvSpPr/>
          <p:nvPr/>
        </p:nvSpPr>
        <p:spPr>
          <a:xfrm>
            <a:off x="860613" y="3736574"/>
            <a:ext cx="3039113" cy="626701"/>
          </a:xfrm>
          <a:prstGeom prst="rect">
            <a:avLst/>
          </a:prstGeom>
          <a:solidFill>
            <a:srgbClr val="E1FAFF"/>
          </a:solidFill>
          <a:ln w="44450">
            <a:solidFill>
              <a:srgbClr val="000099"/>
            </a:solidFill>
          </a:ln>
        </p:spPr>
        <p:txBody>
          <a:bodyPr wrap="square" lIns="36000" tIns="36000" rIns="36000" bIns="36000">
            <a:spAutoFit/>
          </a:bodyPr>
          <a:lstStyle/>
          <a:p>
            <a:pPr algn="ctr" rtl="1"/>
            <a:r>
              <a:rPr lang="fa-IR" sz="3600" b="1" dirty="0">
                <a:latin typeface="Traditional Arabic" panose="02020603050405020304" pitchFamily="18" charset="-78"/>
                <a:cs typeface="B Titr" panose="00000700000000000000" pitchFamily="2" charset="-78"/>
              </a:rPr>
              <a:t>عالمانه</a:t>
            </a:r>
            <a:endParaRPr lang="fa-IR" sz="2400" b="1" dirty="0">
              <a:latin typeface="Traditional Arabic" panose="02020603050405020304" pitchFamily="18" charset="-78"/>
              <a:cs typeface="B Titr" panose="00000700000000000000" pitchFamily="2" charset="-78"/>
            </a:endParaRPr>
          </a:p>
        </p:txBody>
      </p:sp>
      <p:sp>
        <p:nvSpPr>
          <p:cNvPr id="8" name="Rectangle 7"/>
          <p:cNvSpPr/>
          <p:nvPr/>
        </p:nvSpPr>
        <p:spPr>
          <a:xfrm>
            <a:off x="4313822" y="4594946"/>
            <a:ext cx="3364496" cy="1007181"/>
          </a:xfrm>
          <a:prstGeom prst="rect">
            <a:avLst/>
          </a:prstGeom>
          <a:solidFill>
            <a:srgbClr val="FFFF7D"/>
          </a:solidFill>
          <a:ln w="44450">
            <a:solidFill>
              <a:srgbClr val="0000CC"/>
            </a:solidFill>
          </a:ln>
        </p:spPr>
        <p:txBody>
          <a:bodyPr wrap="square" lIns="72000" tIns="72000" rIns="72000" bIns="72000">
            <a:spAutoFit/>
          </a:bodyPr>
          <a:lstStyle/>
          <a:p>
            <a:pPr algn="ctr" rtl="1">
              <a:lnSpc>
                <a:spcPct val="200000"/>
              </a:lnSpc>
            </a:pPr>
            <a:r>
              <a:rPr lang="fa-IR" sz="2800" b="1" dirty="0">
                <a:solidFill>
                  <a:srgbClr val="FF0000"/>
                </a:solidFill>
                <a:latin typeface="Traditional Arabic" panose="02020603050405020304" pitchFamily="18" charset="-78"/>
                <a:cs typeface="B Titr" panose="00000700000000000000" pitchFamily="2" charset="-78"/>
              </a:rPr>
              <a:t>هدایت قرآن با سه ویژگی</a:t>
            </a:r>
          </a:p>
        </p:txBody>
      </p:sp>
      <p:sp>
        <p:nvSpPr>
          <p:cNvPr id="17" name="Rectangle 16"/>
          <p:cNvSpPr/>
          <p:nvPr/>
        </p:nvSpPr>
        <p:spPr>
          <a:xfrm>
            <a:off x="860613" y="4756316"/>
            <a:ext cx="3039113" cy="626701"/>
          </a:xfrm>
          <a:prstGeom prst="rect">
            <a:avLst/>
          </a:prstGeom>
          <a:solidFill>
            <a:srgbClr val="E1FAFF"/>
          </a:solidFill>
          <a:ln w="44450">
            <a:solidFill>
              <a:srgbClr val="000099"/>
            </a:solidFill>
          </a:ln>
        </p:spPr>
        <p:txBody>
          <a:bodyPr wrap="square" lIns="36000" tIns="36000" rIns="36000" bIns="36000">
            <a:spAutoFit/>
          </a:bodyPr>
          <a:lstStyle/>
          <a:p>
            <a:pPr algn="ctr" rtl="1"/>
            <a:r>
              <a:rPr lang="fa-IR" sz="3600" b="1" dirty="0">
                <a:latin typeface="Traditional Arabic" panose="02020603050405020304" pitchFamily="18" charset="-78"/>
                <a:cs typeface="B Titr" panose="00000700000000000000" pitchFamily="2" charset="-78"/>
              </a:rPr>
              <a:t>واقع بینانه</a:t>
            </a:r>
            <a:endParaRPr lang="fa-IR" sz="2400" b="1" dirty="0">
              <a:latin typeface="Traditional Arabic" panose="02020603050405020304" pitchFamily="18" charset="-78"/>
              <a:cs typeface="B Titr" panose="00000700000000000000" pitchFamily="2" charset="-78"/>
            </a:endParaRPr>
          </a:p>
        </p:txBody>
      </p:sp>
      <p:sp>
        <p:nvSpPr>
          <p:cNvPr id="18" name="Rectangle 17"/>
          <p:cNvSpPr/>
          <p:nvPr/>
        </p:nvSpPr>
        <p:spPr>
          <a:xfrm>
            <a:off x="860613" y="5751840"/>
            <a:ext cx="3039113" cy="626701"/>
          </a:xfrm>
          <a:prstGeom prst="rect">
            <a:avLst/>
          </a:prstGeom>
          <a:solidFill>
            <a:srgbClr val="E1FAFF"/>
          </a:solidFill>
          <a:ln w="44450">
            <a:solidFill>
              <a:srgbClr val="000099"/>
            </a:solidFill>
          </a:ln>
        </p:spPr>
        <p:txBody>
          <a:bodyPr wrap="square" lIns="36000" tIns="36000" rIns="36000" bIns="36000">
            <a:spAutoFit/>
          </a:bodyPr>
          <a:lstStyle/>
          <a:p>
            <a:pPr algn="ctr" rtl="1"/>
            <a:r>
              <a:rPr lang="fa-IR" sz="3600" b="1" dirty="0">
                <a:latin typeface="Traditional Arabic" panose="02020603050405020304" pitchFamily="18" charset="-78"/>
                <a:cs typeface="B Titr" panose="00000700000000000000" pitchFamily="2" charset="-78"/>
              </a:rPr>
              <a:t>الزام آوری</a:t>
            </a:r>
            <a:endParaRPr lang="fa-IR" sz="2400" b="1" dirty="0">
              <a:latin typeface="Traditional Arabic" panose="02020603050405020304" pitchFamily="18" charset="-78"/>
              <a:cs typeface="B Titr" panose="00000700000000000000" pitchFamily="2" charset="-78"/>
            </a:endParaRPr>
          </a:p>
        </p:txBody>
      </p:sp>
      <p:cxnSp>
        <p:nvCxnSpPr>
          <p:cNvPr id="3" name="Straight Arrow Connector 2"/>
          <p:cNvCxnSpPr>
            <a:stCxn id="8" idx="1"/>
            <a:endCxn id="7" idx="3"/>
          </p:cNvCxnSpPr>
          <p:nvPr/>
        </p:nvCxnSpPr>
        <p:spPr>
          <a:xfrm flipH="1" flipV="1">
            <a:off x="3899726" y="4049925"/>
            <a:ext cx="414096" cy="104861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cxnSpLocks/>
          </p:cNvCxnSpPr>
          <p:nvPr/>
        </p:nvCxnSpPr>
        <p:spPr>
          <a:xfrm flipH="1">
            <a:off x="3899726" y="5122755"/>
            <a:ext cx="414096" cy="96665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8" idx="1"/>
            <a:endCxn id="17" idx="3"/>
          </p:cNvCxnSpPr>
          <p:nvPr/>
        </p:nvCxnSpPr>
        <p:spPr>
          <a:xfrm flipH="1" flipV="1">
            <a:off x="3899726" y="5069667"/>
            <a:ext cx="414096" cy="2887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B68BA16-3684-4750-A9CD-CFD8D07228E8}"/>
              </a:ext>
            </a:extLst>
          </p:cNvPr>
          <p:cNvSpPr/>
          <p:nvPr/>
        </p:nvSpPr>
        <p:spPr>
          <a:xfrm>
            <a:off x="465032" y="1468957"/>
            <a:ext cx="11062076" cy="992579"/>
          </a:xfrm>
          <a:prstGeom prst="rect">
            <a:avLst/>
          </a:prstGeom>
        </p:spPr>
        <p:txBody>
          <a:bodyPr wrap="square">
            <a:spAutoFit/>
          </a:bodyPr>
          <a:lstStyle/>
          <a:p>
            <a:pPr algn="ctr" rtl="1">
              <a:lnSpc>
                <a:spcPct val="140000"/>
              </a:lnSpc>
            </a:pPr>
            <a:r>
              <a:rPr lang="fa-IR" sz="4500" b="1" dirty="0" smtClean="0">
                <a:solidFill>
                  <a:srgbClr val="0000CC"/>
                </a:solidFill>
                <a:latin typeface="Traditional Arabic" pitchFamily="18" charset="-78"/>
                <a:cs typeface="B Nazanin" panose="00000400000000000000" pitchFamily="2" charset="-78"/>
              </a:rPr>
              <a:t>إِنَّ </a:t>
            </a:r>
            <a:r>
              <a:rPr lang="fa-IR" sz="4500" b="1" dirty="0">
                <a:solidFill>
                  <a:srgbClr val="0000CC"/>
                </a:solidFill>
                <a:latin typeface="Traditional Arabic" pitchFamily="18" charset="-78"/>
                <a:cs typeface="B Nazanin" panose="00000400000000000000" pitchFamily="2" charset="-78"/>
              </a:rPr>
              <a:t>هذَا الْقُرْآنَ يَهْدي لِلَّتي‏ هِيَ </a:t>
            </a:r>
            <a:r>
              <a:rPr lang="fa-IR" sz="4500" b="1" dirty="0" smtClean="0">
                <a:solidFill>
                  <a:srgbClr val="0000CC"/>
                </a:solidFill>
                <a:latin typeface="Traditional Arabic" pitchFamily="18" charset="-78"/>
                <a:cs typeface="B Nazanin" panose="00000400000000000000" pitchFamily="2" charset="-78"/>
              </a:rPr>
              <a:t>أَقْوَم  </a:t>
            </a:r>
            <a:r>
              <a:rPr lang="fa-IR" sz="3200" b="1" dirty="0" smtClean="0">
                <a:solidFill>
                  <a:srgbClr val="FF0000"/>
                </a:solidFill>
                <a:cs typeface="B Zar" pitchFamily="2" charset="-78"/>
              </a:rPr>
              <a:t>(اسراء/9)‏</a:t>
            </a:r>
            <a:endParaRPr lang="en-US" sz="3200" dirty="0">
              <a:solidFill>
                <a:srgbClr val="FF0000"/>
              </a:solidFill>
              <a:cs typeface="B Titr" panose="00000700000000000000" pitchFamily="2" charset="-78"/>
            </a:endParaRPr>
          </a:p>
        </p:txBody>
      </p:sp>
      <p:sp>
        <p:nvSpPr>
          <p:cNvPr id="12" name="Rounded Rectangle 11"/>
          <p:cNvSpPr/>
          <p:nvPr/>
        </p:nvSpPr>
        <p:spPr>
          <a:xfrm>
            <a:off x="8961120" y="148394"/>
            <a:ext cx="3084382" cy="604641"/>
          </a:xfrm>
          <a:prstGeom prst="roundRect">
            <a:avLst/>
          </a:prstGeom>
          <a:solidFill>
            <a:srgbClr val="FFFF7D"/>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2400" b="1" dirty="0">
                <a:solidFill>
                  <a:srgbClr val="C00000"/>
                </a:solidFill>
                <a:cs typeface="B Titr" pitchFamily="2" charset="-78"/>
              </a:rPr>
              <a:t>الف: ویژگی های قرآن</a:t>
            </a:r>
          </a:p>
        </p:txBody>
      </p:sp>
      <p:sp>
        <p:nvSpPr>
          <p:cNvPr id="13" name="Rounded Rectangle 12"/>
          <p:cNvSpPr/>
          <p:nvPr/>
        </p:nvSpPr>
        <p:spPr>
          <a:xfrm>
            <a:off x="2174234" y="2563209"/>
            <a:ext cx="8328510" cy="684380"/>
          </a:xfrm>
          <a:prstGeom prst="roundRect">
            <a:avLst>
              <a:gd name="adj" fmla="val 33658"/>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p>
            <a:pPr algn="ctr" rtl="1">
              <a:lnSpc>
                <a:spcPct val="150000"/>
              </a:lnSpc>
            </a:pPr>
            <a:r>
              <a:rPr lang="fa-IR" sz="2800" b="1" dirty="0">
                <a:solidFill>
                  <a:srgbClr val="0000CC"/>
                </a:solidFill>
                <a:ea typeface="Times New Roman"/>
                <a:cs typeface="B Titr" pitchFamily="2" charset="-78"/>
              </a:rPr>
              <a:t>اين قرآن، به راهى كه استوارترين راه‏هاست، هدايت مى‏كند</a:t>
            </a:r>
            <a:endParaRPr lang="en-US" sz="2800" b="1" dirty="0">
              <a:solidFill>
                <a:srgbClr val="000000"/>
              </a:solidFill>
              <a:ea typeface="Times New Roman"/>
              <a:cs typeface="B Titr" pitchFamily="2" charset="-78"/>
            </a:endParaRPr>
          </a:p>
        </p:txBody>
      </p:sp>
      <p:pic>
        <p:nvPicPr>
          <p:cNvPr id="16" name="Picture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11" y="23404"/>
            <a:ext cx="1488826" cy="1551134"/>
          </a:xfrm>
          <a:prstGeom prst="ellipse">
            <a:avLst/>
          </a:prstGeom>
          <a:ln>
            <a:noFill/>
          </a:ln>
          <a:effectLst>
            <a:softEdge rad="112500"/>
          </a:effectLst>
        </p:spPr>
      </p:pic>
    </p:spTree>
    <p:extLst>
      <p:ext uri="{BB962C8B-B14F-4D97-AF65-F5344CB8AC3E}">
        <p14:creationId xmlns:p14="http://schemas.microsoft.com/office/powerpoint/2010/main" val="83953914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additive="base">
                                        <p:cTn id="14"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53" presetClass="entr" presetSubtype="16"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nodeType="click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p:cTn id="44" dur="500" fill="hold"/>
                                        <p:tgtEl>
                                          <p:spTgt spid="20"/>
                                        </p:tgtEl>
                                        <p:attrNameLst>
                                          <p:attrName>ppt_w</p:attrName>
                                        </p:attrNameLst>
                                      </p:cBhvr>
                                      <p:tavLst>
                                        <p:tav tm="0">
                                          <p:val>
                                            <p:fltVal val="0"/>
                                          </p:val>
                                        </p:tav>
                                        <p:tav tm="100000">
                                          <p:val>
                                            <p:strVal val="#ppt_w"/>
                                          </p:val>
                                        </p:tav>
                                      </p:tavLst>
                                    </p:anim>
                                    <p:anim calcmode="lin" valueType="num">
                                      <p:cBhvr>
                                        <p:cTn id="45" dur="500" fill="hold"/>
                                        <p:tgtEl>
                                          <p:spTgt spid="20"/>
                                        </p:tgtEl>
                                        <p:attrNameLst>
                                          <p:attrName>ppt_h</p:attrName>
                                        </p:attrNameLst>
                                      </p:cBhvr>
                                      <p:tavLst>
                                        <p:tav tm="0">
                                          <p:val>
                                            <p:fltVal val="0"/>
                                          </p:val>
                                        </p:tav>
                                        <p:tav tm="100000">
                                          <p:val>
                                            <p:strVal val="#ppt_h"/>
                                          </p:val>
                                        </p:tav>
                                      </p:tavLst>
                                    </p:anim>
                                    <p:animEffect transition="in" filter="fade">
                                      <p:cBhvr>
                                        <p:cTn id="46" dur="500"/>
                                        <p:tgtEl>
                                          <p:spTgt spid="20"/>
                                        </p:tgtEl>
                                      </p:cBhvr>
                                    </p:animEffect>
                                  </p:childTnLst>
                                </p:cTn>
                              </p:par>
                              <p:par>
                                <p:cTn id="47" presetID="42"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ppt_w</p:attrName>
                                        </p:attrNameLst>
                                      </p:cBhvr>
                                      <p:tavLst>
                                        <p:tav tm="0">
                                          <p:val>
                                            <p:fltVal val="0"/>
                                          </p:val>
                                        </p:tav>
                                        <p:tav tm="100000">
                                          <p:val>
                                            <p:strVal val="#ppt_w"/>
                                          </p:val>
                                        </p:tav>
                                      </p:tavLst>
                                    </p:anim>
                                    <p:anim calcmode="lin" valueType="num">
                                      <p:cBhvr>
                                        <p:cTn id="57" dur="500" fill="hold"/>
                                        <p:tgtEl>
                                          <p:spTgt spid="19"/>
                                        </p:tgtEl>
                                        <p:attrNameLst>
                                          <p:attrName>ppt_h</p:attrName>
                                        </p:attrNameLst>
                                      </p:cBhvr>
                                      <p:tavLst>
                                        <p:tav tm="0">
                                          <p:val>
                                            <p:fltVal val="0"/>
                                          </p:val>
                                        </p:tav>
                                        <p:tav tm="100000">
                                          <p:val>
                                            <p:strVal val="#ppt_h"/>
                                          </p:val>
                                        </p:tav>
                                      </p:tavLst>
                                    </p:anim>
                                    <p:animEffect transition="in" filter="fade">
                                      <p:cBhvr>
                                        <p:cTn id="58" dur="500"/>
                                        <p:tgtEl>
                                          <p:spTgt spid="19"/>
                                        </p:tgtEl>
                                      </p:cBhvr>
                                    </p:animEffect>
                                  </p:childTnLst>
                                </p:cTn>
                              </p:par>
                              <p:par>
                                <p:cTn id="59" presetID="42" presetClass="entr" presetSubtype="0"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1000"/>
                                        <p:tgtEl>
                                          <p:spTgt spid="18"/>
                                        </p:tgtEl>
                                      </p:cBhvr>
                                    </p:animEffect>
                                    <p:anim calcmode="lin" valueType="num">
                                      <p:cBhvr>
                                        <p:cTn id="62" dur="1000" fill="hold"/>
                                        <p:tgtEl>
                                          <p:spTgt spid="18"/>
                                        </p:tgtEl>
                                        <p:attrNameLst>
                                          <p:attrName>ppt_x</p:attrName>
                                        </p:attrNameLst>
                                      </p:cBhvr>
                                      <p:tavLst>
                                        <p:tav tm="0">
                                          <p:val>
                                            <p:strVal val="#ppt_x"/>
                                          </p:val>
                                        </p:tav>
                                        <p:tav tm="100000">
                                          <p:val>
                                            <p:strVal val="#ppt_x"/>
                                          </p:val>
                                        </p:tav>
                                      </p:tavLst>
                                    </p:anim>
                                    <p:anim calcmode="lin" valueType="num">
                                      <p:cBhvr>
                                        <p:cTn id="63" dur="1000" fill="hold"/>
                                        <p:tgtEl>
                                          <p:spTgt spid="1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1000"/>
                                        <p:tgtEl>
                                          <p:spTgt spid="12"/>
                                        </p:tgtEl>
                                      </p:cBhvr>
                                    </p:animEffect>
                                    <p:anim calcmode="lin" valueType="num">
                                      <p:cBhvr>
                                        <p:cTn id="67" dur="1000" fill="hold"/>
                                        <p:tgtEl>
                                          <p:spTgt spid="12"/>
                                        </p:tgtEl>
                                        <p:attrNameLst>
                                          <p:attrName>ppt_x</p:attrName>
                                        </p:attrNameLst>
                                      </p:cBhvr>
                                      <p:tavLst>
                                        <p:tav tm="0">
                                          <p:val>
                                            <p:strVal val="#ppt_x"/>
                                          </p:val>
                                        </p:tav>
                                        <p:tav tm="100000">
                                          <p:val>
                                            <p:strVal val="#ppt_x"/>
                                          </p:val>
                                        </p:tav>
                                      </p:tavLst>
                                    </p:anim>
                                    <p:anim calcmode="lin" valueType="num">
                                      <p:cBhvr>
                                        <p:cTn id="6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grpId="0" nodeType="click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500" fill="hold"/>
                                        <p:tgtEl>
                                          <p:spTgt spid="13"/>
                                        </p:tgtEl>
                                        <p:attrNameLst>
                                          <p:attrName>ppt_w</p:attrName>
                                        </p:attrNameLst>
                                      </p:cBhvr>
                                      <p:tavLst>
                                        <p:tav tm="0">
                                          <p:val>
                                            <p:fltVal val="0"/>
                                          </p:val>
                                        </p:tav>
                                        <p:tav tm="100000">
                                          <p:val>
                                            <p:strVal val="#ppt_w"/>
                                          </p:val>
                                        </p:tav>
                                      </p:tavLst>
                                    </p:anim>
                                    <p:anim calcmode="lin" valueType="num">
                                      <p:cBhvr>
                                        <p:cTn id="74" dur="500" fill="hold"/>
                                        <p:tgtEl>
                                          <p:spTgt spid="13"/>
                                        </p:tgtEl>
                                        <p:attrNameLst>
                                          <p:attrName>ppt_h</p:attrName>
                                        </p:attrNameLst>
                                      </p:cBhvr>
                                      <p:tavLst>
                                        <p:tav tm="0">
                                          <p:val>
                                            <p:fltVal val="0"/>
                                          </p:val>
                                        </p:tav>
                                        <p:tav tm="100000">
                                          <p:val>
                                            <p:strVal val="#ppt_h"/>
                                          </p:val>
                                        </p:tav>
                                      </p:tavLst>
                                    </p:anim>
                                    <p:animEffect transition="in" filter="fade">
                                      <p:cBhvr>
                                        <p:cTn id="7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6" grpId="0" animBg="1"/>
      <p:bldP spid="7" grpId="0" animBg="1"/>
      <p:bldP spid="8" grpId="0" animBg="1"/>
      <p:bldP spid="17" grpId="0" animBg="1"/>
      <p:bldP spid="18"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CFF33"/>
        </a:solidFill>
        <a:effectLst/>
      </p:bgPr>
    </p:bg>
    <p:spTree>
      <p:nvGrpSpPr>
        <p:cNvPr id="1" name=""/>
        <p:cNvGrpSpPr/>
        <p:nvPr/>
      </p:nvGrpSpPr>
      <p:grpSpPr>
        <a:xfrm>
          <a:off x="0" y="0"/>
          <a:ext cx="0" cy="0"/>
          <a:chOff x="0" y="0"/>
          <a:chExt cx="0" cy="0"/>
        </a:xfrm>
      </p:grpSpPr>
      <p:sp>
        <p:nvSpPr>
          <p:cNvPr id="4" name="Rectangle 3"/>
          <p:cNvSpPr/>
          <p:nvPr/>
        </p:nvSpPr>
        <p:spPr>
          <a:xfrm>
            <a:off x="404887" y="1458307"/>
            <a:ext cx="11404000" cy="1633130"/>
          </a:xfrm>
          <a:prstGeom prst="rect">
            <a:avLst/>
          </a:prstGeom>
          <a:solidFill>
            <a:srgbClr val="FCFFE1"/>
          </a:solidFill>
          <a:ln w="44450">
            <a:solidFill>
              <a:srgbClr val="008000"/>
            </a:solidFill>
          </a:ln>
        </p:spPr>
        <p:txBody>
          <a:bodyPr wrap="square" lIns="36000" tIns="36000" rIns="36000" bIns="36000">
            <a:spAutoFit/>
          </a:bodyPr>
          <a:lstStyle/>
          <a:p>
            <a:pPr algn="ctr" rtl="1">
              <a:lnSpc>
                <a:spcPct val="130000"/>
              </a:lnSpc>
              <a:spcAft>
                <a:spcPts val="0"/>
              </a:spcAft>
            </a:pPr>
            <a:r>
              <a:rPr lang="ar-SA" sz="3000" b="1" dirty="0">
                <a:latin typeface="Times New Roman" panose="02020603050405020304" pitchFamily="18" charset="0"/>
                <a:ea typeface="Times New Roman" panose="02020603050405020304" pitchFamily="18" charset="0"/>
                <a:cs typeface="B Nazanin" panose="00000400000000000000" pitchFamily="2" charset="-78"/>
              </a:rPr>
              <a:t>قُلْ إِنَّما أَتَّبِعُ ما يُوحى‏ إِلَيَّ مِنْ رَبِّي هذا بَصائِرُ مِنْ رَبِّكُمْ وَ هُدىً وَ رَحْمَةٌ لِقَوْمٍ </a:t>
            </a:r>
            <a:r>
              <a:rPr lang="ar-SA" sz="3000" b="1" dirty="0" smtClean="0">
                <a:latin typeface="Times New Roman" panose="02020603050405020304" pitchFamily="18" charset="0"/>
                <a:ea typeface="Times New Roman" panose="02020603050405020304" pitchFamily="18" charset="0"/>
                <a:cs typeface="B Nazanin" panose="00000400000000000000" pitchFamily="2" charset="-78"/>
              </a:rPr>
              <a:t>يُؤْمِنُون</a:t>
            </a:r>
            <a:r>
              <a:rPr lang="fa-IR" b="1" dirty="0" smtClean="0">
                <a:solidFill>
                  <a:srgbClr val="C00000"/>
                </a:solidFill>
                <a:latin typeface="Times New Roman" panose="02020603050405020304" pitchFamily="18" charset="0"/>
                <a:ea typeface="Times New Roman" panose="02020603050405020304" pitchFamily="18" charset="0"/>
                <a:cs typeface="B Nazanin" pitchFamily="2" charset="-78"/>
              </a:rPr>
              <a:t>(اعراف/203)</a:t>
            </a:r>
          </a:p>
          <a:p>
            <a:pPr algn="ctr" rtl="1">
              <a:lnSpc>
                <a:spcPct val="130000"/>
              </a:lnSpc>
              <a:spcAft>
                <a:spcPts val="0"/>
              </a:spcAft>
            </a:pPr>
            <a:r>
              <a:rPr lang="fa-IR" sz="2400" b="1" dirty="0">
                <a:latin typeface="Times New Roman" panose="02020603050405020304" pitchFamily="18" charset="0"/>
                <a:ea typeface="Times New Roman" panose="02020603050405020304" pitchFamily="18" charset="0"/>
                <a:cs typeface="B Nazanin" pitchFamily="2" charset="-78"/>
              </a:rPr>
              <a:t>بگو: من تنها از چيزى پيروى مى‏كنم كه بر من وحى مى‏شود؛ اين وسيله بينايى از طرف پروردگارتان، و مايه هدايت و رحمت است براى جمعيّتى كه ايمان مى‏آورند</a:t>
            </a:r>
            <a:r>
              <a:rPr lang="fa-IR" sz="2400" b="1" dirty="0" smtClean="0">
                <a:latin typeface="Times New Roman" panose="02020603050405020304" pitchFamily="18" charset="0"/>
                <a:ea typeface="Times New Roman" panose="02020603050405020304" pitchFamily="18" charset="0"/>
                <a:cs typeface="B Nazanin" pitchFamily="2" charset="-78"/>
              </a:rPr>
              <a:t>.</a:t>
            </a:r>
            <a:endParaRPr lang="en-US" sz="2400" b="1" dirty="0">
              <a:solidFill>
                <a:srgbClr val="C00000"/>
              </a:solidFill>
              <a:latin typeface="Times New Roman" panose="02020603050405020304" pitchFamily="18" charset="0"/>
              <a:ea typeface="Times New Roman" panose="02020603050405020304" pitchFamily="18" charset="0"/>
              <a:cs typeface="B Nazanin" pitchFamily="2" charset="-78"/>
            </a:endParaRPr>
          </a:p>
        </p:txBody>
      </p:sp>
      <p:sp>
        <p:nvSpPr>
          <p:cNvPr id="7" name="Rounded Rectangle 6"/>
          <p:cNvSpPr/>
          <p:nvPr/>
        </p:nvSpPr>
        <p:spPr>
          <a:xfrm>
            <a:off x="3550024" y="217614"/>
            <a:ext cx="5045336"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600" b="1" dirty="0">
                <a:solidFill>
                  <a:schemeClr val="tx1"/>
                </a:solidFill>
                <a:cs typeface="B Traffic" pitchFamily="2" charset="-78"/>
              </a:rPr>
              <a:t>2ـ سرچشمه بصیرت</a:t>
            </a:r>
          </a:p>
        </p:txBody>
      </p:sp>
      <p:sp>
        <p:nvSpPr>
          <p:cNvPr id="13" name="Rectangle 12"/>
          <p:cNvSpPr/>
          <p:nvPr/>
        </p:nvSpPr>
        <p:spPr>
          <a:xfrm>
            <a:off x="404887" y="3443811"/>
            <a:ext cx="11404000" cy="1089529"/>
          </a:xfrm>
          <a:prstGeom prst="rect">
            <a:avLst/>
          </a:prstGeom>
          <a:solidFill>
            <a:srgbClr val="FCFFE1"/>
          </a:solidFill>
          <a:ln w="44450">
            <a:solidFill>
              <a:srgbClr val="008000"/>
            </a:solidFill>
          </a:ln>
        </p:spPr>
        <p:txBody>
          <a:bodyPr wrap="square">
            <a:spAutoFit/>
          </a:bodyPr>
          <a:lstStyle/>
          <a:p>
            <a:pPr algn="ctr" rtl="1">
              <a:lnSpc>
                <a:spcPct val="140000"/>
              </a:lnSpc>
            </a:pPr>
            <a:r>
              <a:rPr lang="fa-IR" sz="2400" b="1" spc="-100" dirty="0">
                <a:solidFill>
                  <a:srgbClr val="0000CC"/>
                </a:solidFill>
                <a:latin typeface="Traditional Arabic" panose="02020603050405020304" pitchFamily="18" charset="-78"/>
                <a:cs typeface="B Titr" panose="00000700000000000000" pitchFamily="2" charset="-78"/>
              </a:rPr>
              <a:t>بصیرت یعنی درک عمیق، صحیح، قطعی و به هنگام از حقایق و واقعیات و باوری که موجب قدرت تحلیل و </a:t>
            </a:r>
            <a:r>
              <a:rPr lang="fa-IR" sz="2400" b="1" spc="-100" dirty="0" smtClean="0">
                <a:solidFill>
                  <a:srgbClr val="0000CC"/>
                </a:solidFill>
                <a:latin typeface="Traditional Arabic" panose="02020603050405020304" pitchFamily="18" charset="-78"/>
                <a:cs typeface="B Titr" panose="00000700000000000000" pitchFamily="2" charset="-78"/>
              </a:rPr>
              <a:t>تشخیص</a:t>
            </a:r>
          </a:p>
          <a:p>
            <a:pPr algn="ctr" rtl="1">
              <a:lnSpc>
                <a:spcPct val="140000"/>
              </a:lnSpc>
            </a:pPr>
            <a:r>
              <a:rPr lang="fa-IR" sz="2400" b="1" spc="-100" dirty="0" smtClean="0">
                <a:solidFill>
                  <a:srgbClr val="0000CC"/>
                </a:solidFill>
                <a:latin typeface="Traditional Arabic" panose="02020603050405020304" pitchFamily="18" charset="-78"/>
                <a:cs typeface="B Titr" panose="00000700000000000000" pitchFamily="2" charset="-78"/>
              </a:rPr>
              <a:t> </a:t>
            </a:r>
            <a:r>
              <a:rPr lang="fa-IR" sz="2400" b="1" spc="-100" dirty="0">
                <a:solidFill>
                  <a:srgbClr val="0000CC"/>
                </a:solidFill>
                <a:latin typeface="Traditional Arabic" panose="02020603050405020304" pitchFamily="18" charset="-78"/>
                <a:cs typeface="B Titr" panose="00000700000000000000" pitchFamily="2" charset="-78"/>
              </a:rPr>
              <a:t>و حرکت آگاهانه در صراط مستقیم و تمییز حق از باطل می گردد واین با تمسک به قرآن حاصل می شود</a:t>
            </a:r>
            <a:r>
              <a:rPr lang="fa-IR" sz="2400" b="1" spc="-100" dirty="0" smtClean="0">
                <a:solidFill>
                  <a:srgbClr val="0000CC"/>
                </a:solidFill>
                <a:latin typeface="Traditional Arabic" panose="02020603050405020304" pitchFamily="18" charset="-78"/>
                <a:cs typeface="B Titr" panose="00000700000000000000" pitchFamily="2" charset="-78"/>
              </a:rPr>
              <a:t>. </a:t>
            </a:r>
            <a:r>
              <a:rPr lang="fa-IR" sz="2400" b="1" spc="-100" baseline="30000" dirty="0" smtClean="0">
                <a:solidFill>
                  <a:srgbClr val="FF0000"/>
                </a:solidFill>
                <a:latin typeface="Traditional Arabic" panose="02020603050405020304" pitchFamily="18" charset="-78"/>
                <a:cs typeface="B Titr" panose="00000700000000000000" pitchFamily="2" charset="-78"/>
              </a:rPr>
              <a:t>*</a:t>
            </a:r>
            <a:endParaRPr lang="fa-IR" b="1" spc="-100" baseline="30000" dirty="0">
              <a:solidFill>
                <a:srgbClr val="FF0000"/>
              </a:solidFill>
              <a:cs typeface="B Titr" pitchFamily="2" charset="-78"/>
            </a:endParaRPr>
          </a:p>
        </p:txBody>
      </p:sp>
      <p:sp>
        <p:nvSpPr>
          <p:cNvPr id="9" name="Rectangle 8"/>
          <p:cNvSpPr/>
          <p:nvPr/>
        </p:nvSpPr>
        <p:spPr>
          <a:xfrm>
            <a:off x="404887" y="4689478"/>
            <a:ext cx="11404000" cy="1328056"/>
          </a:xfrm>
          <a:prstGeom prst="rect">
            <a:avLst/>
          </a:prstGeom>
          <a:solidFill>
            <a:srgbClr val="FCFFE1"/>
          </a:solidFill>
          <a:ln w="44450">
            <a:solidFill>
              <a:srgbClr val="008000"/>
            </a:solidFill>
          </a:ln>
        </p:spPr>
        <p:txBody>
          <a:bodyPr wrap="square">
            <a:spAutoFit/>
          </a:bodyPr>
          <a:lstStyle/>
          <a:p>
            <a:pPr algn="ctr" rtl="1">
              <a:lnSpc>
                <a:spcPct val="110000"/>
              </a:lnSpc>
              <a:spcAft>
                <a:spcPts val="0"/>
              </a:spcAft>
            </a:pPr>
            <a:r>
              <a:rPr lang="ar-SA" sz="2900" b="1" dirty="0">
                <a:latin typeface="Times New Roman" panose="02020603050405020304" pitchFamily="18" charset="0"/>
                <a:ea typeface="Times New Roman" panose="02020603050405020304" pitchFamily="18" charset="0"/>
                <a:cs typeface="B Nazanin" panose="00000400000000000000" pitchFamily="2" charset="-78"/>
              </a:rPr>
              <a:t>قَدْ جاءَكُمْ بَصائِرُ مِنْ رَبِّكُمْ فَمَنْ أَبْصَرَ فَلِنَفْسِهِ وَ مَنْ عَمِيَ فَعَلَيْها وَ ما أَنَا عَلَيْكُمْ </a:t>
            </a:r>
            <a:r>
              <a:rPr lang="ar-SA" sz="2900" b="1" dirty="0" smtClean="0">
                <a:latin typeface="Times New Roman" panose="02020603050405020304" pitchFamily="18" charset="0"/>
                <a:ea typeface="Times New Roman" panose="02020603050405020304" pitchFamily="18" charset="0"/>
                <a:cs typeface="B Nazanin" panose="00000400000000000000" pitchFamily="2" charset="-78"/>
              </a:rPr>
              <a:t>بِحَفيظ</a:t>
            </a:r>
            <a:r>
              <a:rPr lang="fa-IR" sz="2900" b="1" dirty="0" smtClean="0">
                <a:latin typeface="Times New Roman" panose="02020603050405020304" pitchFamily="18" charset="0"/>
                <a:ea typeface="Times New Roman" panose="02020603050405020304" pitchFamily="18" charset="0"/>
                <a:cs typeface="B Nazanin" panose="00000400000000000000" pitchFamily="2" charset="-78"/>
              </a:rPr>
              <a:t> </a:t>
            </a:r>
            <a:r>
              <a:rPr lang="fa-IR" b="1" dirty="0" smtClean="0">
                <a:solidFill>
                  <a:srgbClr val="C00000"/>
                </a:solidFill>
                <a:latin typeface="Times New Roman" panose="02020603050405020304" pitchFamily="18" charset="0"/>
                <a:ea typeface="Times New Roman" panose="02020603050405020304" pitchFamily="18" charset="0"/>
                <a:cs typeface="B Nazanin" pitchFamily="2" charset="-78"/>
              </a:rPr>
              <a:t>(انعام/104)</a:t>
            </a:r>
          </a:p>
          <a:p>
            <a:pPr algn="ctr" rtl="1">
              <a:lnSpc>
                <a:spcPct val="110000"/>
              </a:lnSpc>
              <a:spcAft>
                <a:spcPts val="0"/>
              </a:spcAft>
            </a:pPr>
            <a:r>
              <a:rPr lang="fa-IR" sz="2200" b="1" dirty="0">
                <a:latin typeface="Times New Roman" panose="02020603050405020304" pitchFamily="18" charset="0"/>
                <a:ea typeface="Times New Roman" panose="02020603050405020304" pitchFamily="18" charset="0"/>
                <a:cs typeface="B Nazanin" pitchFamily="2" charset="-78"/>
              </a:rPr>
              <a:t>دلايل روشن از طرف پروردگارتان براى شما آمد؛ كسى كه (به وسيله آن، حقّ را) ببيند، به سود خود اوست؛ و كسى كه از ديدن آن چشم بپوشد، به زيان خودش مى‏باشد؛ و من نگاهبان شما نيستم (و شما را بر قبول ايمان مجبور نمى‏كنم</a:t>
            </a:r>
            <a:r>
              <a:rPr lang="fa-IR" sz="2200" b="1" dirty="0" smtClean="0">
                <a:latin typeface="Times New Roman" panose="02020603050405020304" pitchFamily="18" charset="0"/>
                <a:ea typeface="Times New Roman" panose="02020603050405020304" pitchFamily="18" charset="0"/>
                <a:cs typeface="B Nazanin" pitchFamily="2" charset="-78"/>
              </a:rPr>
              <a:t>)</a:t>
            </a:r>
            <a:endParaRPr lang="en-US" sz="2200" b="1" dirty="0">
              <a:latin typeface="Times New Roman" panose="02020603050405020304" pitchFamily="18" charset="0"/>
              <a:ea typeface="Times New Roman" panose="02020603050405020304" pitchFamily="18" charset="0"/>
              <a:cs typeface="B Nazanin" pitchFamily="2" charset="-78"/>
            </a:endParaRPr>
          </a:p>
        </p:txBody>
      </p:sp>
      <p:sp>
        <p:nvSpPr>
          <p:cNvPr id="2" name="Rectangle 1">
            <a:extLst>
              <a:ext uri="{FF2B5EF4-FFF2-40B4-BE49-F238E27FC236}">
                <a16:creationId xmlns:a16="http://schemas.microsoft.com/office/drawing/2014/main" id="{5365B792-763A-423F-9A76-E21CF3D93E02}"/>
              </a:ext>
            </a:extLst>
          </p:cNvPr>
          <p:cNvSpPr/>
          <p:nvPr/>
        </p:nvSpPr>
        <p:spPr>
          <a:xfrm>
            <a:off x="7073007" y="6125394"/>
            <a:ext cx="4827540" cy="431657"/>
          </a:xfrm>
          <a:prstGeom prst="rect">
            <a:avLst/>
          </a:prstGeom>
        </p:spPr>
        <p:txBody>
          <a:bodyPr wrap="none">
            <a:spAutoFit/>
          </a:bodyPr>
          <a:lstStyle/>
          <a:p>
            <a:pPr algn="ctr" rtl="1">
              <a:lnSpc>
                <a:spcPct val="130000"/>
              </a:lnSpc>
            </a:pPr>
            <a:r>
              <a:rPr lang="fa-IR" b="1" spc="-100" baseline="30000" dirty="0">
                <a:solidFill>
                  <a:srgbClr val="FF0000"/>
                </a:solidFill>
                <a:latin typeface="Traditional Arabic" panose="02020603050405020304" pitchFamily="18" charset="-78"/>
                <a:cs typeface="B Titr" panose="00000700000000000000" pitchFamily="2" charset="-78"/>
              </a:rPr>
              <a:t>* </a:t>
            </a:r>
            <a:r>
              <a:rPr lang="fa-IR" b="1" dirty="0" smtClean="0">
                <a:solidFill>
                  <a:srgbClr val="FF0000"/>
                </a:solidFill>
                <a:latin typeface="Traditional Arabic" panose="02020603050405020304" pitchFamily="18" charset="-78"/>
                <a:cs typeface="B Titr" panose="00000700000000000000" pitchFamily="2" charset="-78"/>
              </a:rPr>
              <a:t>مراجعه </a:t>
            </a:r>
            <a:r>
              <a:rPr lang="fa-IR" b="1" dirty="0">
                <a:solidFill>
                  <a:srgbClr val="FF0000"/>
                </a:solidFill>
                <a:latin typeface="Traditional Arabic" panose="02020603050405020304" pitchFamily="18" charset="-78"/>
                <a:cs typeface="B Titr" panose="00000700000000000000" pitchFamily="2" charset="-78"/>
              </a:rPr>
              <a:t>شود به کتاب بصیرت؛ چیستی، چرایی و چگونگی</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11" y="23404"/>
            <a:ext cx="1488826" cy="1551134"/>
          </a:xfrm>
          <a:prstGeom prst="ellipse">
            <a:avLst/>
          </a:prstGeom>
          <a:ln>
            <a:noFill/>
          </a:ln>
          <a:effectLst>
            <a:softEdge rad="112500"/>
          </a:effectLst>
        </p:spPr>
      </p:pic>
    </p:spTree>
    <p:extLst>
      <p:ext uri="{BB962C8B-B14F-4D97-AF65-F5344CB8AC3E}">
        <p14:creationId xmlns:p14="http://schemas.microsoft.com/office/powerpoint/2010/main" val="99843679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ppt_x"/>
                                          </p:val>
                                        </p:tav>
                                        <p:tav tm="100000">
                                          <p:val>
                                            <p:strVal val="#ppt_x"/>
                                          </p:val>
                                        </p:tav>
                                      </p:tavLst>
                                    </p:anim>
                                    <p:anim calcmode="lin" valueType="num">
                                      <p:cBhvr additive="base">
                                        <p:cTn id="3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3" grpId="0" animBg="1"/>
      <p:bldP spid="9" grpId="0" animBg="1"/>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CFF33"/>
        </a:solidFill>
        <a:effectLst/>
      </p:bgPr>
    </p:bg>
    <p:spTree>
      <p:nvGrpSpPr>
        <p:cNvPr id="1" name=""/>
        <p:cNvGrpSpPr/>
        <p:nvPr/>
      </p:nvGrpSpPr>
      <p:grpSpPr>
        <a:xfrm>
          <a:off x="0" y="0"/>
          <a:ext cx="0" cy="0"/>
          <a:chOff x="0" y="0"/>
          <a:chExt cx="0" cy="0"/>
        </a:xfrm>
      </p:grpSpPr>
      <p:sp>
        <p:nvSpPr>
          <p:cNvPr id="4" name="Rectangle 3"/>
          <p:cNvSpPr/>
          <p:nvPr/>
        </p:nvSpPr>
        <p:spPr>
          <a:xfrm>
            <a:off x="268941" y="1350731"/>
            <a:ext cx="7368991" cy="2242152"/>
          </a:xfrm>
          <a:prstGeom prst="rect">
            <a:avLst/>
          </a:prstGeom>
          <a:solidFill>
            <a:srgbClr val="FCFFE1"/>
          </a:solidFill>
          <a:ln w="44450">
            <a:solidFill>
              <a:srgbClr val="008000"/>
            </a:solidFill>
          </a:ln>
        </p:spPr>
        <p:txBody>
          <a:bodyPr wrap="square">
            <a:spAutoFit/>
          </a:bodyPr>
          <a:lstStyle/>
          <a:p>
            <a:pPr indent="180340" algn="ctr" rtl="1">
              <a:lnSpc>
                <a:spcPct val="110000"/>
              </a:lnSpc>
              <a:spcAft>
                <a:spcPts val="0"/>
              </a:spcAft>
            </a:pPr>
            <a:r>
              <a:rPr lang="ar-SA" sz="3200" b="1" dirty="0">
                <a:latin typeface="Times New Roman" panose="02020603050405020304" pitchFamily="18" charset="0"/>
                <a:ea typeface="Times New Roman" panose="02020603050405020304" pitchFamily="18" charset="0"/>
                <a:cs typeface="B Nazanin" panose="00000400000000000000" pitchFamily="2" charset="-78"/>
              </a:rPr>
              <a:t>وَ نَزَّلْنا عَلَيْكَ الْكِتابَ تِبْياناً لِكُلِّ شَيْ‏ءٍ وَ هُدىً وَ رَحْمَةً وَ بُشْرى‏ لِلْمُسْلِمين</a:t>
            </a:r>
            <a:r>
              <a:rPr lang="ar-SA" sz="4400" b="1" dirty="0">
                <a:latin typeface="Times New Roman" panose="02020603050405020304" pitchFamily="18" charset="0"/>
                <a:ea typeface="Times New Roman" panose="02020603050405020304" pitchFamily="18" charset="0"/>
                <a:cs typeface="B Nazanin" panose="00000400000000000000" pitchFamily="2" charset="-78"/>
              </a:rPr>
              <a:t>‏</a:t>
            </a:r>
            <a:r>
              <a:rPr lang="fa-IR" sz="4400" b="1" dirty="0">
                <a:latin typeface="Times New Roman" panose="02020603050405020304" pitchFamily="18" charset="0"/>
                <a:ea typeface="Times New Roman" panose="02020603050405020304" pitchFamily="18" charset="0"/>
                <a:cs typeface="B Nazanin" panose="00000400000000000000" pitchFamily="2" charset="-78"/>
              </a:rPr>
              <a:t> </a:t>
            </a:r>
            <a:r>
              <a:rPr lang="fa-IR" b="1" dirty="0" smtClean="0">
                <a:solidFill>
                  <a:srgbClr val="C00000"/>
                </a:solidFill>
                <a:latin typeface="Times New Roman" panose="02020603050405020304" pitchFamily="18" charset="0"/>
                <a:ea typeface="Times New Roman" panose="02020603050405020304" pitchFamily="18" charset="0"/>
                <a:cs typeface="B Nazanin" pitchFamily="2" charset="-78"/>
              </a:rPr>
              <a:t>(</a:t>
            </a:r>
            <a:r>
              <a:rPr lang="fa-IR" b="1" dirty="0">
                <a:solidFill>
                  <a:srgbClr val="C00000"/>
                </a:solidFill>
                <a:latin typeface="Times New Roman" panose="02020603050405020304" pitchFamily="18" charset="0"/>
                <a:ea typeface="Times New Roman" panose="02020603050405020304" pitchFamily="18" charset="0"/>
                <a:cs typeface="B Nazanin" pitchFamily="2" charset="-78"/>
              </a:rPr>
              <a:t>نحل/89</a:t>
            </a:r>
            <a:r>
              <a:rPr lang="fa-IR" b="1" dirty="0" smtClean="0">
                <a:solidFill>
                  <a:srgbClr val="C00000"/>
                </a:solidFill>
                <a:latin typeface="Times New Roman" panose="02020603050405020304" pitchFamily="18" charset="0"/>
                <a:ea typeface="Times New Roman" panose="02020603050405020304" pitchFamily="18" charset="0"/>
                <a:cs typeface="B Nazanin" pitchFamily="2" charset="-78"/>
              </a:rPr>
              <a:t>)</a:t>
            </a:r>
          </a:p>
          <a:p>
            <a:pPr indent="180340" algn="ctr" rtl="1">
              <a:lnSpc>
                <a:spcPct val="110000"/>
              </a:lnSpc>
              <a:spcAft>
                <a:spcPts val="0"/>
              </a:spcAft>
            </a:pPr>
            <a:r>
              <a:rPr lang="fa-IR" sz="2400" b="1" dirty="0">
                <a:latin typeface="Times New Roman" panose="02020603050405020304" pitchFamily="18" charset="0"/>
                <a:ea typeface="Times New Roman" panose="02020603050405020304" pitchFamily="18" charset="0"/>
                <a:cs typeface="B Nazanin" pitchFamily="2" charset="-78"/>
              </a:rPr>
              <a:t> و ما اين كتاب را بر تو نازل كرديم كه بيانگر همه چيز، و مايه هدايت و رحمت و بشارت براى مسلمانان است‏</a:t>
            </a:r>
            <a:r>
              <a:rPr lang="fa-IR" sz="2400" b="1" dirty="0" smtClean="0">
                <a:latin typeface="Times New Roman" panose="02020603050405020304" pitchFamily="18" charset="0"/>
                <a:ea typeface="Times New Roman" panose="02020603050405020304" pitchFamily="18" charset="0"/>
                <a:cs typeface="B Nazanin" pitchFamily="2" charset="-78"/>
              </a:rPr>
              <a:t>.</a:t>
            </a:r>
            <a:endParaRPr lang="en-US" sz="2400" b="1" dirty="0">
              <a:latin typeface="Times New Roman" panose="02020603050405020304" pitchFamily="18" charset="0"/>
              <a:ea typeface="Times New Roman" panose="02020603050405020304" pitchFamily="18" charset="0"/>
              <a:cs typeface="B Nazanin" pitchFamily="2" charset="-78"/>
            </a:endParaRPr>
          </a:p>
        </p:txBody>
      </p:sp>
      <p:sp>
        <p:nvSpPr>
          <p:cNvPr id="7" name="Rounded Rectangle 6"/>
          <p:cNvSpPr/>
          <p:nvPr/>
        </p:nvSpPr>
        <p:spPr>
          <a:xfrm>
            <a:off x="3550024" y="217614"/>
            <a:ext cx="5045336"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600" b="1" dirty="0">
                <a:solidFill>
                  <a:schemeClr val="tx1"/>
                </a:solidFill>
                <a:cs typeface="B Traffic" pitchFamily="2" charset="-78"/>
              </a:rPr>
              <a:t>3ـ جامعیت و فراگیری</a:t>
            </a:r>
          </a:p>
        </p:txBody>
      </p:sp>
      <p:sp>
        <p:nvSpPr>
          <p:cNvPr id="13" name="Rectangle 12"/>
          <p:cNvSpPr/>
          <p:nvPr/>
        </p:nvSpPr>
        <p:spPr>
          <a:xfrm>
            <a:off x="7777781" y="1209154"/>
            <a:ext cx="4149441" cy="2677656"/>
          </a:xfrm>
          <a:prstGeom prst="rect">
            <a:avLst/>
          </a:prstGeom>
          <a:solidFill>
            <a:srgbClr val="FCFFE1"/>
          </a:solidFill>
          <a:ln w="44450">
            <a:solidFill>
              <a:srgbClr val="008000"/>
            </a:solidFill>
          </a:ln>
        </p:spPr>
        <p:txBody>
          <a:bodyPr wrap="square">
            <a:spAutoFit/>
          </a:bodyPr>
          <a:lstStyle/>
          <a:p>
            <a:pPr algn="just" rtl="1">
              <a:lnSpc>
                <a:spcPct val="140000"/>
              </a:lnSpc>
            </a:pPr>
            <a:r>
              <a:rPr lang="fa-IR" sz="2400" b="1" dirty="0">
                <a:solidFill>
                  <a:srgbClr val="0000CC"/>
                </a:solidFill>
                <a:latin typeface="Traditional Arabic" panose="02020603050405020304" pitchFamily="18" charset="-78"/>
                <a:cs typeface="B Titr" panose="00000700000000000000" pitchFamily="2" charset="-78"/>
              </a:rPr>
              <a:t>آفریدگار هستی برنامه و سبک زندگی ای که ارائه کرده تمام ایعاد فردی، اجتماعی و خانوادگی انسان را در بر گرفته و هیچ نیازی از نیازهای او را فروگذار نکرده است.</a:t>
            </a:r>
            <a:endParaRPr lang="fa-IR" b="1" dirty="0">
              <a:solidFill>
                <a:srgbClr val="0000CC"/>
              </a:solidFill>
              <a:cs typeface="B Titr" pitchFamily="2" charset="-78"/>
            </a:endParaRPr>
          </a:p>
        </p:txBody>
      </p:sp>
      <p:sp>
        <p:nvSpPr>
          <p:cNvPr id="9" name="Rectangle 8"/>
          <p:cNvSpPr/>
          <p:nvPr/>
        </p:nvSpPr>
        <p:spPr>
          <a:xfrm>
            <a:off x="268941" y="4028387"/>
            <a:ext cx="7368991" cy="2492990"/>
          </a:xfrm>
          <a:prstGeom prst="rect">
            <a:avLst/>
          </a:prstGeom>
          <a:solidFill>
            <a:srgbClr val="FCFFE1"/>
          </a:solidFill>
          <a:ln w="44450">
            <a:solidFill>
              <a:srgbClr val="008000"/>
            </a:solidFill>
          </a:ln>
        </p:spPr>
        <p:txBody>
          <a:bodyPr wrap="square">
            <a:spAutoFit/>
          </a:bodyPr>
          <a:lstStyle/>
          <a:p>
            <a:pPr algn="ctr" rtl="1">
              <a:lnSpc>
                <a:spcPct val="130000"/>
              </a:lnSpc>
              <a:spcAft>
                <a:spcPts val="0"/>
              </a:spcAft>
            </a:pPr>
            <a:r>
              <a:rPr lang="ar-SA" sz="3200" b="1" dirty="0">
                <a:latin typeface="Times New Roman" panose="02020603050405020304" pitchFamily="18" charset="0"/>
                <a:ea typeface="Times New Roman" panose="02020603050405020304" pitchFamily="18" charset="0"/>
                <a:cs typeface="B Nazanin" panose="00000400000000000000" pitchFamily="2" charset="-78"/>
              </a:rPr>
              <a:t>ما كانَ حَديثاً يُفْتَرى‏ وَ لكِنْ تَصْديقَ الَّذي بَيْنَ يَدَيْهِ وَ تَفْصيلَ كُلِّ شَيْ‏ءٍ وَ هُدىً وَ رَحْمَةً لِقَوْمٍ يُؤْمِنُون‏</a:t>
            </a:r>
            <a:r>
              <a:rPr lang="fa-IR" sz="3200" b="1" dirty="0">
                <a:latin typeface="Times New Roman" panose="02020603050405020304" pitchFamily="18" charset="0"/>
                <a:ea typeface="Times New Roman" panose="02020603050405020304" pitchFamily="18" charset="0"/>
                <a:cs typeface="B Nazanin" panose="00000400000000000000" pitchFamily="2" charset="-78"/>
              </a:rPr>
              <a:t> </a:t>
            </a:r>
            <a:r>
              <a:rPr lang="fa-IR" b="1" dirty="0" smtClean="0">
                <a:solidFill>
                  <a:srgbClr val="C00000"/>
                </a:solidFill>
                <a:latin typeface="Times New Roman" panose="02020603050405020304" pitchFamily="18" charset="0"/>
                <a:ea typeface="Times New Roman" panose="02020603050405020304" pitchFamily="18" charset="0"/>
                <a:cs typeface="B Nazanin" pitchFamily="2" charset="-78"/>
              </a:rPr>
              <a:t>(</a:t>
            </a:r>
            <a:r>
              <a:rPr lang="fa-IR" b="1" dirty="0">
                <a:solidFill>
                  <a:srgbClr val="C00000"/>
                </a:solidFill>
                <a:latin typeface="Times New Roman" panose="02020603050405020304" pitchFamily="18" charset="0"/>
                <a:ea typeface="Times New Roman" panose="02020603050405020304" pitchFamily="18" charset="0"/>
                <a:cs typeface="B Nazanin" pitchFamily="2" charset="-78"/>
              </a:rPr>
              <a:t>یوسف/111</a:t>
            </a:r>
            <a:r>
              <a:rPr lang="fa-IR" b="1" dirty="0" smtClean="0">
                <a:solidFill>
                  <a:srgbClr val="C00000"/>
                </a:solidFill>
                <a:latin typeface="Times New Roman" panose="02020603050405020304" pitchFamily="18" charset="0"/>
                <a:ea typeface="Times New Roman" panose="02020603050405020304" pitchFamily="18" charset="0"/>
                <a:cs typeface="B Nazanin" pitchFamily="2" charset="-78"/>
              </a:rPr>
              <a:t>)</a:t>
            </a:r>
          </a:p>
          <a:p>
            <a:pPr algn="ctr" rtl="1">
              <a:lnSpc>
                <a:spcPct val="130000"/>
              </a:lnSpc>
            </a:pPr>
            <a:r>
              <a:rPr lang="fa-IR" sz="1600" b="1" spc="-50" dirty="0">
                <a:ea typeface="Times New Roman"/>
                <a:cs typeface="B Titr" pitchFamily="2" charset="-78"/>
              </a:rPr>
              <a:t> اين ها </a:t>
            </a:r>
            <a:r>
              <a:rPr lang="fa-IR" sz="1600" b="1" spc="-50" dirty="0">
                <a:ea typeface="Times New Roman"/>
                <a:cs typeface="B Nazanin" pitchFamily="2" charset="-78"/>
              </a:rPr>
              <a:t>(آنچه از سرگذشت حضرت یوسف و... بیان شد) </a:t>
            </a:r>
            <a:r>
              <a:rPr lang="fa-IR" sz="1600" b="1" spc="-50" dirty="0">
                <a:ea typeface="Times New Roman"/>
                <a:cs typeface="B Titr" pitchFamily="2" charset="-78"/>
              </a:rPr>
              <a:t>داستان دروغين نبود؛ بلكه </a:t>
            </a:r>
            <a:r>
              <a:rPr lang="fa-IR" sz="1600" b="1" spc="-50" dirty="0">
                <a:ea typeface="Times New Roman"/>
                <a:cs typeface="B Nazanin" pitchFamily="2" charset="-78"/>
              </a:rPr>
              <a:t>(وحى آسمانى است، </a:t>
            </a:r>
            <a:r>
              <a:rPr lang="fa-IR" sz="1600" b="1" spc="-50" dirty="0" smtClean="0">
                <a:ea typeface="Times New Roman"/>
                <a:cs typeface="B Nazanin" pitchFamily="2" charset="-78"/>
              </a:rPr>
              <a:t>و) </a:t>
            </a:r>
            <a:r>
              <a:rPr lang="fa-IR" sz="1600" b="1" spc="-50" dirty="0" smtClean="0">
                <a:ea typeface="Times New Roman"/>
                <a:cs typeface="B Titr" pitchFamily="2" charset="-78"/>
              </a:rPr>
              <a:t>هماهنگ </a:t>
            </a:r>
            <a:r>
              <a:rPr lang="fa-IR" sz="1600" b="1" spc="-50" dirty="0">
                <a:ea typeface="Times New Roman"/>
                <a:cs typeface="B Titr" pitchFamily="2" charset="-78"/>
              </a:rPr>
              <a:t>است با آنچه پيش روى او </a:t>
            </a:r>
            <a:r>
              <a:rPr lang="fa-IR" sz="1600" b="1" spc="-50" dirty="0" smtClean="0">
                <a:ea typeface="Times New Roman"/>
                <a:cs typeface="B Nazanin" pitchFamily="2" charset="-78"/>
              </a:rPr>
              <a:t>(</a:t>
            </a:r>
            <a:r>
              <a:rPr lang="fa-IR" sz="1600" b="1" spc="-50" dirty="0">
                <a:ea typeface="Times New Roman"/>
                <a:cs typeface="B Nazanin" pitchFamily="2" charset="-78"/>
              </a:rPr>
              <a:t>از كتب آسمانى پيشين) </a:t>
            </a:r>
            <a:r>
              <a:rPr lang="fa-IR" sz="1600" b="1" spc="-50" dirty="0">
                <a:ea typeface="Times New Roman"/>
                <a:cs typeface="B Titr" pitchFamily="2" charset="-78"/>
              </a:rPr>
              <a:t>قرار دارد ؛ و شرح هر چيزى </a:t>
            </a:r>
            <a:r>
              <a:rPr lang="fa-IR" sz="1600" b="1" spc="-50" dirty="0">
                <a:ea typeface="Times New Roman"/>
                <a:cs typeface="B Nazanin" pitchFamily="2" charset="-78"/>
              </a:rPr>
              <a:t>(كه پايه سعادت انسان است)؛ </a:t>
            </a:r>
            <a:r>
              <a:rPr lang="fa-IR" sz="1600" b="1" spc="-50" dirty="0">
                <a:ea typeface="Times New Roman"/>
                <a:cs typeface="B Titr" pitchFamily="2" charset="-78"/>
              </a:rPr>
              <a:t>و هدايت و رحمتى است براى گروهى كه ايمان مى‏</a:t>
            </a:r>
            <a:r>
              <a:rPr lang="fa-IR" sz="1600" b="1" spc="-50" dirty="0" smtClean="0">
                <a:ea typeface="Times New Roman"/>
                <a:cs typeface="B Titr" pitchFamily="2" charset="-78"/>
              </a:rPr>
              <a:t>آورند</a:t>
            </a:r>
            <a:r>
              <a:rPr lang="fa-IR" sz="2400" b="1" spc="-50" dirty="0" smtClean="0">
                <a:ea typeface="Times New Roman"/>
                <a:cs typeface="B Titr" pitchFamily="2" charset="-78"/>
              </a:rPr>
              <a:t>.</a:t>
            </a:r>
            <a:endParaRPr lang="en-US" sz="2400" b="1" dirty="0">
              <a:latin typeface="Times New Roman" panose="02020603050405020304" pitchFamily="18" charset="0"/>
              <a:ea typeface="Times New Roman" panose="02020603050405020304" pitchFamily="18" charset="0"/>
              <a:cs typeface="B Nazanin" pitchFamily="2" charset="-78"/>
            </a:endParaRPr>
          </a:p>
        </p:txBody>
      </p:sp>
      <p:sp>
        <p:nvSpPr>
          <p:cNvPr id="12" name="Rectangle 11"/>
          <p:cNvSpPr/>
          <p:nvPr/>
        </p:nvSpPr>
        <p:spPr>
          <a:xfrm>
            <a:off x="7777781" y="4796289"/>
            <a:ext cx="4149441" cy="1089529"/>
          </a:xfrm>
          <a:prstGeom prst="rect">
            <a:avLst/>
          </a:prstGeom>
          <a:solidFill>
            <a:srgbClr val="FCFFE1"/>
          </a:solidFill>
          <a:ln w="44450">
            <a:solidFill>
              <a:srgbClr val="008000"/>
            </a:solidFill>
          </a:ln>
        </p:spPr>
        <p:txBody>
          <a:bodyPr wrap="square">
            <a:spAutoFit/>
          </a:bodyPr>
          <a:lstStyle/>
          <a:p>
            <a:pPr algn="just" rtl="1">
              <a:lnSpc>
                <a:spcPct val="140000"/>
              </a:lnSpc>
            </a:pPr>
            <a:r>
              <a:rPr lang="fa-IR" sz="2400" b="1" dirty="0">
                <a:solidFill>
                  <a:srgbClr val="0000CC"/>
                </a:solidFill>
                <a:latin typeface="Traditional Arabic" panose="02020603050405020304" pitchFamily="18" charset="-78"/>
                <a:cs typeface="B Titr" panose="00000700000000000000" pitchFamily="2" charset="-78"/>
              </a:rPr>
              <a:t>قرآن مبین و تفصیل دهنده همه حقایق و واقعیت ها است.</a:t>
            </a:r>
            <a:endParaRPr lang="fa-IR" b="1" dirty="0">
              <a:solidFill>
                <a:srgbClr val="0000CC"/>
              </a:solidFill>
              <a:cs typeface="B Titr" pitchFamily="2" charset="-78"/>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11" y="23404"/>
            <a:ext cx="1488826" cy="1551134"/>
          </a:xfrm>
          <a:prstGeom prst="ellipse">
            <a:avLst/>
          </a:prstGeom>
          <a:ln>
            <a:noFill/>
          </a:ln>
          <a:effectLst>
            <a:softEdge rad="112500"/>
          </a:effectLst>
        </p:spPr>
      </p:pic>
    </p:spTree>
    <p:extLst>
      <p:ext uri="{BB962C8B-B14F-4D97-AF65-F5344CB8AC3E}">
        <p14:creationId xmlns:p14="http://schemas.microsoft.com/office/powerpoint/2010/main" val="426722056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3" grpId="0" animBg="1"/>
      <p:bldP spid="9"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CFF33"/>
        </a:solidFill>
        <a:effectLst/>
      </p:bgPr>
    </p:bg>
    <p:spTree>
      <p:nvGrpSpPr>
        <p:cNvPr id="1" name=""/>
        <p:cNvGrpSpPr/>
        <p:nvPr/>
      </p:nvGrpSpPr>
      <p:grpSpPr>
        <a:xfrm>
          <a:off x="0" y="0"/>
          <a:ext cx="0" cy="0"/>
          <a:chOff x="0" y="0"/>
          <a:chExt cx="0" cy="0"/>
        </a:xfrm>
      </p:grpSpPr>
      <p:sp>
        <p:nvSpPr>
          <p:cNvPr id="4" name="Rectangle 3"/>
          <p:cNvSpPr/>
          <p:nvPr/>
        </p:nvSpPr>
        <p:spPr>
          <a:xfrm>
            <a:off x="4789077" y="2006176"/>
            <a:ext cx="6998296" cy="1742015"/>
          </a:xfrm>
          <a:prstGeom prst="rect">
            <a:avLst/>
          </a:prstGeom>
          <a:solidFill>
            <a:srgbClr val="FCFFE1"/>
          </a:solidFill>
          <a:ln w="44450">
            <a:solidFill>
              <a:srgbClr val="008000"/>
            </a:solidFill>
          </a:ln>
        </p:spPr>
        <p:txBody>
          <a:bodyPr wrap="square">
            <a:spAutoFit/>
          </a:bodyPr>
          <a:lstStyle/>
          <a:p>
            <a:pPr indent="180340" algn="ctr" rtl="1">
              <a:lnSpc>
                <a:spcPct val="110000"/>
              </a:lnSpc>
              <a:spcAft>
                <a:spcPts val="0"/>
              </a:spcAft>
            </a:pPr>
            <a:r>
              <a:rPr lang="ar-SA" sz="3200" b="1" dirty="0">
                <a:latin typeface="Times New Roman" panose="02020603050405020304" pitchFamily="18" charset="0"/>
                <a:ea typeface="Times New Roman" panose="02020603050405020304" pitchFamily="18" charset="0"/>
                <a:cs typeface="B Nazanin" panose="00000400000000000000" pitchFamily="2" charset="-78"/>
              </a:rPr>
              <a:t>ذلِكَ الْكِتابُ لا رَيْبَ فيهِ هُدىً </a:t>
            </a:r>
            <a:r>
              <a:rPr lang="ar-SA" sz="3200" b="1" dirty="0" smtClean="0">
                <a:latin typeface="Times New Roman" panose="02020603050405020304" pitchFamily="18" charset="0"/>
                <a:ea typeface="Times New Roman" panose="02020603050405020304" pitchFamily="18" charset="0"/>
                <a:cs typeface="B Nazanin" panose="00000400000000000000" pitchFamily="2" charset="-78"/>
              </a:rPr>
              <a:t>لِلْمُتَّقينَ</a:t>
            </a:r>
            <a:r>
              <a:rPr lang="fa-IR" sz="3200" b="1" dirty="0" smtClean="0">
                <a:latin typeface="Times New Roman" panose="02020603050405020304" pitchFamily="18" charset="0"/>
                <a:ea typeface="Times New Roman" panose="02020603050405020304" pitchFamily="18" charset="0"/>
                <a:cs typeface="B Nazanin" panose="00000400000000000000" pitchFamily="2" charset="-78"/>
              </a:rPr>
              <a:t> </a:t>
            </a:r>
            <a:r>
              <a:rPr lang="fa-IR" b="1" dirty="0" smtClean="0">
                <a:solidFill>
                  <a:srgbClr val="C00000"/>
                </a:solidFill>
                <a:latin typeface="Times New Roman" panose="02020603050405020304" pitchFamily="18" charset="0"/>
                <a:ea typeface="Times New Roman" panose="02020603050405020304" pitchFamily="18" charset="0"/>
                <a:cs typeface="B Nazanin" pitchFamily="2" charset="-78"/>
              </a:rPr>
              <a:t>(بقره/2)</a:t>
            </a:r>
          </a:p>
          <a:p>
            <a:pPr algn="ctr" rtl="1">
              <a:lnSpc>
                <a:spcPct val="150000"/>
              </a:lnSpc>
            </a:pPr>
            <a:r>
              <a:rPr lang="fa-IR" sz="2400" b="1" dirty="0">
                <a:ea typeface="Times New Roman"/>
                <a:cs typeface="B Titr" pitchFamily="2" charset="-78"/>
              </a:rPr>
              <a:t>آن كتاب با عظمتى است كه شك در آن راه ندارد؛ </a:t>
            </a:r>
            <a:endParaRPr lang="en-US" sz="2400" b="1" dirty="0">
              <a:ea typeface="Times New Roman"/>
              <a:cs typeface="B Titr" pitchFamily="2" charset="-78"/>
            </a:endParaRPr>
          </a:p>
          <a:p>
            <a:pPr algn="ctr" rtl="1">
              <a:lnSpc>
                <a:spcPct val="150000"/>
              </a:lnSpc>
            </a:pPr>
            <a:r>
              <a:rPr lang="fa-IR" sz="2400" b="1" dirty="0">
                <a:ea typeface="Times New Roman"/>
                <a:cs typeface="B Titr" pitchFamily="2" charset="-78"/>
              </a:rPr>
              <a:t>و مايه هدايت پرهيزكاران است</a:t>
            </a:r>
            <a:r>
              <a:rPr lang="fa-IR" sz="2400" b="1" dirty="0" smtClean="0">
                <a:ea typeface="Times New Roman"/>
                <a:cs typeface="B Titr" pitchFamily="2" charset="-78"/>
              </a:rPr>
              <a:t>.</a:t>
            </a:r>
            <a:endParaRPr lang="en-US" sz="2400" b="1" dirty="0">
              <a:latin typeface="Times New Roman" panose="02020603050405020304" pitchFamily="18" charset="0"/>
              <a:ea typeface="Times New Roman" panose="02020603050405020304" pitchFamily="18" charset="0"/>
              <a:cs typeface="B Nazanin" pitchFamily="2" charset="-78"/>
            </a:endParaRPr>
          </a:p>
        </p:txBody>
      </p:sp>
      <p:sp>
        <p:nvSpPr>
          <p:cNvPr id="13" name="Rectangle 12"/>
          <p:cNvSpPr/>
          <p:nvPr/>
        </p:nvSpPr>
        <p:spPr>
          <a:xfrm>
            <a:off x="451818" y="2175453"/>
            <a:ext cx="4149441" cy="1606594"/>
          </a:xfrm>
          <a:prstGeom prst="rect">
            <a:avLst/>
          </a:prstGeom>
          <a:solidFill>
            <a:srgbClr val="FCFFE1"/>
          </a:solidFill>
          <a:ln w="44450">
            <a:solidFill>
              <a:srgbClr val="008000"/>
            </a:solidFill>
          </a:ln>
        </p:spPr>
        <p:txBody>
          <a:bodyPr wrap="square">
            <a:spAutoFit/>
          </a:bodyPr>
          <a:lstStyle/>
          <a:p>
            <a:pPr algn="just" rtl="1">
              <a:lnSpc>
                <a:spcPct val="140000"/>
              </a:lnSpc>
            </a:pPr>
            <a:r>
              <a:rPr lang="fa-IR" sz="2400" b="1" dirty="0">
                <a:solidFill>
                  <a:srgbClr val="0000CC"/>
                </a:solidFill>
                <a:latin typeface="Traditional Arabic" panose="02020603050405020304" pitchFamily="18" charset="-78"/>
                <a:cs typeface="B Titr" panose="00000700000000000000" pitchFamily="2" charset="-78"/>
              </a:rPr>
              <a:t>هدایت های قرآنی روشن، شفاف و در عین حال قاطع و محکم و مصون از هرگونه شک و تردید می باشد.</a:t>
            </a:r>
            <a:endParaRPr lang="fa-IR" b="1" dirty="0">
              <a:solidFill>
                <a:srgbClr val="0000CC"/>
              </a:solidFill>
              <a:cs typeface="B Titr" pitchFamily="2" charset="-78"/>
            </a:endParaRPr>
          </a:p>
        </p:txBody>
      </p:sp>
      <p:sp>
        <p:nvSpPr>
          <p:cNvPr id="9" name="Rectangle 8"/>
          <p:cNvSpPr/>
          <p:nvPr/>
        </p:nvSpPr>
        <p:spPr>
          <a:xfrm>
            <a:off x="4832109" y="4551245"/>
            <a:ext cx="7019812" cy="1938992"/>
          </a:xfrm>
          <a:prstGeom prst="rect">
            <a:avLst/>
          </a:prstGeom>
          <a:solidFill>
            <a:srgbClr val="FCFFE1"/>
          </a:solidFill>
          <a:ln w="44450">
            <a:solidFill>
              <a:srgbClr val="008000"/>
            </a:solidFill>
          </a:ln>
        </p:spPr>
        <p:txBody>
          <a:bodyPr wrap="square">
            <a:spAutoFit/>
          </a:bodyPr>
          <a:lstStyle/>
          <a:p>
            <a:pPr algn="ctr" rtl="1">
              <a:lnSpc>
                <a:spcPct val="150000"/>
              </a:lnSpc>
              <a:spcAft>
                <a:spcPts val="0"/>
              </a:spcAft>
            </a:pPr>
            <a:r>
              <a:rPr lang="ar-SA" sz="3200" b="1" dirty="0" smtClean="0">
                <a:latin typeface="Times New Roman" panose="02020603050405020304" pitchFamily="18" charset="0"/>
                <a:ea typeface="Times New Roman" panose="02020603050405020304" pitchFamily="18" charset="0"/>
                <a:cs typeface="B Nazanin" panose="00000400000000000000" pitchFamily="2" charset="-78"/>
              </a:rPr>
              <a:t>ت</a:t>
            </a:r>
            <a:r>
              <a:rPr lang="ar-SA" sz="3200" b="1" dirty="0">
                <a:latin typeface="Times New Roman" panose="02020603050405020304" pitchFamily="18" charset="0"/>
                <a:ea typeface="Times New Roman" panose="02020603050405020304" pitchFamily="18" charset="0"/>
                <a:cs typeface="B Nazanin" panose="00000400000000000000" pitchFamily="2" charset="-78"/>
              </a:rPr>
              <a:t>َنْزيلُ الْكِتابِ لا رَيْبَ فيهِ مِنْ رَبِّ الْعالَمين</a:t>
            </a:r>
            <a:r>
              <a:rPr lang="ar-SA" sz="3200" b="1" dirty="0" smtClean="0">
                <a:latin typeface="Times New Roman" panose="02020603050405020304" pitchFamily="18" charset="0"/>
                <a:ea typeface="Times New Roman" panose="02020603050405020304" pitchFamily="18" charset="0"/>
                <a:cs typeface="B Nazanin" panose="00000400000000000000" pitchFamily="2" charset="-78"/>
              </a:rPr>
              <a:t>‏‏</a:t>
            </a:r>
            <a:r>
              <a:rPr lang="fa-IR" sz="3200" b="1" dirty="0" smtClean="0">
                <a:latin typeface="Times New Roman" panose="02020603050405020304" pitchFamily="18" charset="0"/>
                <a:ea typeface="Times New Roman" panose="02020603050405020304" pitchFamily="18" charset="0"/>
                <a:cs typeface="B Nazanin" panose="00000400000000000000" pitchFamily="2" charset="-78"/>
              </a:rPr>
              <a:t> </a:t>
            </a:r>
            <a:r>
              <a:rPr lang="fa-IR" b="1" dirty="0" smtClean="0">
                <a:solidFill>
                  <a:srgbClr val="C00000"/>
                </a:solidFill>
                <a:latin typeface="Times New Roman" panose="02020603050405020304" pitchFamily="18" charset="0"/>
                <a:ea typeface="Times New Roman" panose="02020603050405020304" pitchFamily="18" charset="0"/>
                <a:cs typeface="B Nazanin" pitchFamily="2" charset="-78"/>
              </a:rPr>
              <a:t>(</a:t>
            </a:r>
            <a:r>
              <a:rPr lang="fa-IR" b="1" dirty="0">
                <a:solidFill>
                  <a:srgbClr val="C00000"/>
                </a:solidFill>
                <a:latin typeface="Times New Roman" panose="02020603050405020304" pitchFamily="18" charset="0"/>
                <a:ea typeface="Times New Roman" panose="02020603050405020304" pitchFamily="18" charset="0"/>
                <a:cs typeface="B Nazanin" pitchFamily="2" charset="-78"/>
              </a:rPr>
              <a:t>سجده/2</a:t>
            </a:r>
            <a:r>
              <a:rPr lang="fa-IR" b="1" dirty="0" smtClean="0">
                <a:solidFill>
                  <a:srgbClr val="C00000"/>
                </a:solidFill>
                <a:latin typeface="Times New Roman" panose="02020603050405020304" pitchFamily="18" charset="0"/>
                <a:ea typeface="Times New Roman" panose="02020603050405020304" pitchFamily="18" charset="0"/>
                <a:cs typeface="B Nazanin" pitchFamily="2" charset="-78"/>
              </a:rPr>
              <a:t>)</a:t>
            </a:r>
          </a:p>
          <a:p>
            <a:pPr algn="ctr" rtl="1">
              <a:lnSpc>
                <a:spcPct val="150000"/>
              </a:lnSpc>
            </a:pPr>
            <a:r>
              <a:rPr lang="fa-IR" sz="2400" b="1" dirty="0">
                <a:ea typeface="Times New Roman"/>
                <a:cs typeface="B Titr" pitchFamily="2" charset="-78"/>
              </a:rPr>
              <a:t>اين كتابى است كه از سوى پروردگار جهانيان نازل شده، و شك و ترديدى در آن نيست‏</a:t>
            </a:r>
            <a:r>
              <a:rPr lang="fa-IR" sz="2400" b="1" dirty="0" smtClean="0">
                <a:ea typeface="Times New Roman"/>
                <a:cs typeface="B Titr" pitchFamily="2" charset="-78"/>
              </a:rPr>
              <a:t>.</a:t>
            </a:r>
            <a:endParaRPr lang="en-US" sz="2400" b="1" dirty="0">
              <a:latin typeface="Times New Roman" panose="02020603050405020304" pitchFamily="18" charset="0"/>
              <a:ea typeface="Times New Roman" panose="02020603050405020304" pitchFamily="18" charset="0"/>
              <a:cs typeface="B Nazanin" pitchFamily="2" charset="-78"/>
            </a:endParaRPr>
          </a:p>
        </p:txBody>
      </p:sp>
      <p:sp>
        <p:nvSpPr>
          <p:cNvPr id="12" name="Rectangle 11"/>
          <p:cNvSpPr/>
          <p:nvPr/>
        </p:nvSpPr>
        <p:spPr>
          <a:xfrm>
            <a:off x="451820" y="4786694"/>
            <a:ext cx="4149441" cy="1606594"/>
          </a:xfrm>
          <a:prstGeom prst="rect">
            <a:avLst/>
          </a:prstGeom>
          <a:solidFill>
            <a:srgbClr val="FCFFE1"/>
          </a:solidFill>
          <a:ln w="44450">
            <a:solidFill>
              <a:srgbClr val="008000"/>
            </a:solidFill>
          </a:ln>
        </p:spPr>
        <p:txBody>
          <a:bodyPr wrap="square">
            <a:spAutoFit/>
          </a:bodyPr>
          <a:lstStyle/>
          <a:p>
            <a:pPr algn="just" rtl="1">
              <a:lnSpc>
                <a:spcPct val="140000"/>
              </a:lnSpc>
            </a:pPr>
            <a:r>
              <a:rPr lang="fa-IR" sz="2400" b="1" dirty="0">
                <a:solidFill>
                  <a:srgbClr val="0000CC"/>
                </a:solidFill>
                <a:latin typeface="Traditional Arabic" panose="02020603050405020304" pitchFamily="18" charset="-78"/>
                <a:cs typeface="B Titr" panose="00000700000000000000" pitchFamily="2" charset="-78"/>
              </a:rPr>
              <a:t>کتابی که از طرف خدا و آفریدگار انسان باشدکاملاً مطابق واقع و صدق محض است.</a:t>
            </a:r>
            <a:endParaRPr lang="fa-IR" b="1" dirty="0">
              <a:solidFill>
                <a:srgbClr val="0000CC"/>
              </a:solidFill>
              <a:cs typeface="B Titr" pitchFamily="2" charset="-78"/>
            </a:endParaRPr>
          </a:p>
        </p:txBody>
      </p:sp>
      <p:sp>
        <p:nvSpPr>
          <p:cNvPr id="11" name="Rounded Rectangle 10"/>
          <p:cNvSpPr/>
          <p:nvPr/>
        </p:nvSpPr>
        <p:spPr>
          <a:xfrm>
            <a:off x="3259568" y="444635"/>
            <a:ext cx="5346550"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600" b="1" dirty="0">
                <a:solidFill>
                  <a:schemeClr val="tx1"/>
                </a:solidFill>
                <a:cs typeface="B Traffic" pitchFamily="2" charset="-78"/>
              </a:rPr>
              <a:t>4ـ قطعیت و تردید ناپذیری</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11" y="23404"/>
            <a:ext cx="1488826" cy="1551134"/>
          </a:xfrm>
          <a:prstGeom prst="ellipse">
            <a:avLst/>
          </a:prstGeom>
          <a:ln>
            <a:noFill/>
          </a:ln>
          <a:effectLst>
            <a:softEdge rad="112500"/>
          </a:effectLst>
        </p:spPr>
      </p:pic>
    </p:spTree>
    <p:extLst>
      <p:ext uri="{BB962C8B-B14F-4D97-AF65-F5344CB8AC3E}">
        <p14:creationId xmlns:p14="http://schemas.microsoft.com/office/powerpoint/2010/main" val="36221554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9" grpId="0" animBg="1"/>
      <p:bldP spid="12"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CFF33"/>
        </a:solidFill>
        <a:effectLst/>
      </p:bgPr>
    </p:bg>
    <p:spTree>
      <p:nvGrpSpPr>
        <p:cNvPr id="1" name=""/>
        <p:cNvGrpSpPr/>
        <p:nvPr/>
      </p:nvGrpSpPr>
      <p:grpSpPr>
        <a:xfrm>
          <a:off x="0" y="0"/>
          <a:ext cx="0" cy="0"/>
          <a:chOff x="0" y="0"/>
          <a:chExt cx="0" cy="0"/>
        </a:xfrm>
      </p:grpSpPr>
      <p:sp>
        <p:nvSpPr>
          <p:cNvPr id="4" name="Rectangle 3"/>
          <p:cNvSpPr/>
          <p:nvPr/>
        </p:nvSpPr>
        <p:spPr>
          <a:xfrm>
            <a:off x="182880" y="2045046"/>
            <a:ext cx="7756264" cy="1384995"/>
          </a:xfrm>
          <a:prstGeom prst="rect">
            <a:avLst/>
          </a:prstGeom>
          <a:solidFill>
            <a:srgbClr val="FCFFE1"/>
          </a:solidFill>
          <a:ln w="44450">
            <a:solidFill>
              <a:srgbClr val="008000"/>
            </a:solidFill>
          </a:ln>
        </p:spPr>
        <p:txBody>
          <a:bodyPr wrap="square">
            <a:spAutoFit/>
          </a:bodyPr>
          <a:lstStyle/>
          <a:p>
            <a:pPr algn="ctr" rtl="1">
              <a:lnSpc>
                <a:spcPct val="150000"/>
              </a:lnSpc>
              <a:spcAft>
                <a:spcPts val="0"/>
              </a:spcAft>
            </a:pPr>
            <a:r>
              <a:rPr lang="ar-SA" sz="3200" b="1" dirty="0" smtClean="0">
                <a:latin typeface="Times New Roman" panose="02020603050405020304" pitchFamily="18" charset="0"/>
                <a:ea typeface="Times New Roman" panose="02020603050405020304" pitchFamily="18" charset="0"/>
                <a:cs typeface="B Nazanin" panose="00000400000000000000" pitchFamily="2" charset="-78"/>
              </a:rPr>
              <a:t>وَ </a:t>
            </a:r>
            <a:r>
              <a:rPr lang="ar-SA" sz="3200" b="1" dirty="0">
                <a:latin typeface="Times New Roman" panose="02020603050405020304" pitchFamily="18" charset="0"/>
                <a:ea typeface="Times New Roman" panose="02020603050405020304" pitchFamily="18" charset="0"/>
                <a:cs typeface="B Nazanin" panose="00000400000000000000" pitchFamily="2" charset="-78"/>
              </a:rPr>
              <a:t>لَقَدْ يَسَّرْنَا الْقُرْآنَ لِلذِّكْرِ فَهَلْ مِنْ </a:t>
            </a:r>
            <a:r>
              <a:rPr lang="ar-SA" sz="3200" b="1" dirty="0" smtClean="0">
                <a:latin typeface="Times New Roman" panose="02020603050405020304" pitchFamily="18" charset="0"/>
                <a:ea typeface="Times New Roman" panose="02020603050405020304" pitchFamily="18" charset="0"/>
                <a:cs typeface="B Nazanin" panose="00000400000000000000" pitchFamily="2" charset="-78"/>
              </a:rPr>
              <a:t>مُدَّكِرٍ</a:t>
            </a:r>
            <a:r>
              <a:rPr lang="fa-IR" sz="3200" b="1" dirty="0" smtClean="0">
                <a:latin typeface="Times New Roman" panose="02020603050405020304" pitchFamily="18" charset="0"/>
                <a:ea typeface="Times New Roman" panose="02020603050405020304" pitchFamily="18" charset="0"/>
                <a:cs typeface="B Nazanin" panose="00000400000000000000" pitchFamily="2" charset="-78"/>
              </a:rPr>
              <a:t> </a:t>
            </a:r>
            <a:r>
              <a:rPr lang="ar-SA" b="1" dirty="0" smtClean="0">
                <a:solidFill>
                  <a:srgbClr val="C00000"/>
                </a:solidFill>
                <a:latin typeface="Times New Roman" panose="02020603050405020304" pitchFamily="18" charset="0"/>
                <a:ea typeface="Times New Roman" panose="02020603050405020304" pitchFamily="18" charset="0"/>
                <a:cs typeface="B Nazanin" pitchFamily="2" charset="-78"/>
              </a:rPr>
              <a:t>(قمر/17؛22؛32؛40)</a:t>
            </a:r>
            <a:endParaRPr lang="fa-IR" b="1" dirty="0" smtClean="0">
              <a:solidFill>
                <a:srgbClr val="C00000"/>
              </a:solidFill>
              <a:latin typeface="Times New Roman" panose="02020603050405020304" pitchFamily="18" charset="0"/>
              <a:ea typeface="Times New Roman" panose="02020603050405020304" pitchFamily="18" charset="0"/>
              <a:cs typeface="B Nazanin" pitchFamily="2" charset="-78"/>
            </a:endParaRPr>
          </a:p>
          <a:p>
            <a:pPr algn="ctr" rtl="1">
              <a:lnSpc>
                <a:spcPct val="150000"/>
              </a:lnSpc>
              <a:spcAft>
                <a:spcPts val="0"/>
              </a:spcAft>
            </a:pPr>
            <a:r>
              <a:rPr lang="ar-SA" sz="2400" b="1" dirty="0">
                <a:latin typeface="Times New Roman" panose="02020603050405020304" pitchFamily="18" charset="0"/>
                <a:ea typeface="Times New Roman" panose="02020603050405020304" pitchFamily="18" charset="0"/>
                <a:cs typeface="B Nazanin" pitchFamily="2" charset="-78"/>
              </a:rPr>
              <a:t>ما قرآن را براى تذكّر آسان ساختيم ؛ </a:t>
            </a:r>
            <a:r>
              <a:rPr lang="ar-SA" sz="2400" b="1" dirty="0" smtClean="0">
                <a:latin typeface="Times New Roman" panose="02020603050405020304" pitchFamily="18" charset="0"/>
                <a:ea typeface="Times New Roman" panose="02020603050405020304" pitchFamily="18" charset="0"/>
                <a:cs typeface="B Nazanin" pitchFamily="2" charset="-78"/>
              </a:rPr>
              <a:t>آيا </a:t>
            </a:r>
            <a:r>
              <a:rPr lang="ar-SA" sz="2400" b="1" dirty="0">
                <a:latin typeface="Times New Roman" panose="02020603050405020304" pitchFamily="18" charset="0"/>
                <a:ea typeface="Times New Roman" panose="02020603050405020304" pitchFamily="18" charset="0"/>
                <a:cs typeface="B Nazanin" pitchFamily="2" charset="-78"/>
              </a:rPr>
              <a:t>كسى هست كه متذكّر شود </a:t>
            </a:r>
            <a:r>
              <a:rPr lang="ar-SA" sz="2400" b="1" dirty="0" smtClean="0">
                <a:latin typeface="Times New Roman" panose="02020603050405020304" pitchFamily="18" charset="0"/>
                <a:ea typeface="Times New Roman" panose="02020603050405020304" pitchFamily="18" charset="0"/>
                <a:cs typeface="B Nazanin" pitchFamily="2" charset="-78"/>
              </a:rPr>
              <a:t>؟!‏</a:t>
            </a:r>
            <a:r>
              <a:rPr lang="fa-IR" sz="2400" b="1" dirty="0" smtClean="0">
                <a:latin typeface="Times New Roman" panose="02020603050405020304" pitchFamily="18" charset="0"/>
                <a:ea typeface="Times New Roman" panose="02020603050405020304" pitchFamily="18" charset="0"/>
                <a:cs typeface="B Nazanin" pitchFamily="2" charset="-78"/>
              </a:rPr>
              <a:t> </a:t>
            </a:r>
            <a:endParaRPr lang="fa-IR" sz="2400" b="1" dirty="0">
              <a:latin typeface="Times New Roman" panose="02020603050405020304" pitchFamily="18" charset="0"/>
              <a:ea typeface="Times New Roman" panose="02020603050405020304" pitchFamily="18" charset="0"/>
              <a:cs typeface="B Nazanin" pitchFamily="2" charset="-78"/>
            </a:endParaRPr>
          </a:p>
        </p:txBody>
      </p:sp>
      <p:sp>
        <p:nvSpPr>
          <p:cNvPr id="13" name="Rectangle 12"/>
          <p:cNvSpPr/>
          <p:nvPr/>
        </p:nvSpPr>
        <p:spPr>
          <a:xfrm>
            <a:off x="8143539" y="1491048"/>
            <a:ext cx="3869745" cy="2677656"/>
          </a:xfrm>
          <a:prstGeom prst="rect">
            <a:avLst/>
          </a:prstGeom>
          <a:solidFill>
            <a:srgbClr val="FCFFE1"/>
          </a:solidFill>
          <a:ln w="44450">
            <a:solidFill>
              <a:srgbClr val="008000"/>
            </a:solidFill>
          </a:ln>
        </p:spPr>
        <p:txBody>
          <a:bodyPr wrap="square">
            <a:spAutoFit/>
          </a:bodyPr>
          <a:lstStyle/>
          <a:p>
            <a:pPr algn="just" rtl="1">
              <a:lnSpc>
                <a:spcPct val="140000"/>
              </a:lnSpc>
            </a:pPr>
            <a:r>
              <a:rPr lang="fa-IR" sz="2400" b="1" dirty="0">
                <a:solidFill>
                  <a:srgbClr val="0000CC"/>
                </a:solidFill>
                <a:latin typeface="Traditional Arabic" panose="02020603050405020304" pitchFamily="18" charset="-78"/>
                <a:cs typeface="B Titr" panose="00000700000000000000" pitchFamily="2" charset="-78"/>
              </a:rPr>
              <a:t>قرآن در عین قطعیت و حقانیت و دارا بودن عمق وبطون برای همه انسان ها قابل فهم است و اختصاص به یک طبقه خاص و گروه ویژه ندارد.</a:t>
            </a:r>
            <a:endParaRPr lang="fa-IR" b="1" dirty="0">
              <a:solidFill>
                <a:srgbClr val="0000CC"/>
              </a:solidFill>
              <a:cs typeface="B Titr" pitchFamily="2" charset="-78"/>
            </a:endParaRPr>
          </a:p>
        </p:txBody>
      </p:sp>
      <p:sp>
        <p:nvSpPr>
          <p:cNvPr id="9" name="Rectangle 8"/>
          <p:cNvSpPr/>
          <p:nvPr/>
        </p:nvSpPr>
        <p:spPr>
          <a:xfrm>
            <a:off x="182880" y="4984304"/>
            <a:ext cx="7756264" cy="1615827"/>
          </a:xfrm>
          <a:prstGeom prst="rect">
            <a:avLst/>
          </a:prstGeom>
          <a:solidFill>
            <a:srgbClr val="FCFFE1"/>
          </a:solidFill>
          <a:ln w="44450">
            <a:solidFill>
              <a:srgbClr val="008000"/>
            </a:solidFill>
          </a:ln>
        </p:spPr>
        <p:txBody>
          <a:bodyPr wrap="square">
            <a:spAutoFit/>
          </a:bodyPr>
          <a:lstStyle/>
          <a:p>
            <a:pPr algn="ctr" rtl="1">
              <a:lnSpc>
                <a:spcPct val="150000"/>
              </a:lnSpc>
              <a:spcAft>
                <a:spcPts val="0"/>
              </a:spcAft>
            </a:pPr>
            <a:r>
              <a:rPr lang="ar-SA" sz="3200" b="1" dirty="0">
                <a:latin typeface="Times New Roman" panose="02020603050405020304" pitchFamily="18" charset="0"/>
                <a:ea typeface="Times New Roman" panose="02020603050405020304" pitchFamily="18" charset="0"/>
                <a:cs typeface="B Nazanin" panose="00000400000000000000" pitchFamily="2" charset="-78"/>
              </a:rPr>
              <a:t>هذا بَيانٌ لِلنَّاسِ وَ هُدىً وَ مَوْعِظَةٌ لِلْمُتَّقين</a:t>
            </a:r>
            <a:r>
              <a:rPr lang="ar-SA" sz="4200" b="1" dirty="0" smtClean="0">
                <a:latin typeface="Times New Roman" panose="02020603050405020304" pitchFamily="18" charset="0"/>
                <a:ea typeface="Times New Roman" panose="02020603050405020304" pitchFamily="18" charset="0"/>
                <a:cs typeface="Traditional Arabic" panose="02020603050405020304" pitchFamily="18" charset="-78"/>
              </a:rPr>
              <a:t>‏‏‏</a:t>
            </a:r>
            <a:r>
              <a:rPr lang="fa-IR" b="1" dirty="0" smtClean="0">
                <a:solidFill>
                  <a:srgbClr val="C00000"/>
                </a:solidFill>
                <a:latin typeface="Times New Roman" panose="02020603050405020304" pitchFamily="18" charset="0"/>
                <a:ea typeface="Times New Roman" panose="02020603050405020304" pitchFamily="18" charset="0"/>
                <a:cs typeface="B Nazanin" pitchFamily="2" charset="-78"/>
              </a:rPr>
              <a:t>(</a:t>
            </a:r>
            <a:r>
              <a:rPr lang="fa-IR" b="1" dirty="0">
                <a:solidFill>
                  <a:srgbClr val="C00000"/>
                </a:solidFill>
                <a:latin typeface="Times New Roman" panose="02020603050405020304" pitchFamily="18" charset="0"/>
                <a:ea typeface="Times New Roman" panose="02020603050405020304" pitchFamily="18" charset="0"/>
                <a:cs typeface="B Nazanin" pitchFamily="2" charset="-78"/>
              </a:rPr>
              <a:t>آل عمران/138</a:t>
            </a:r>
            <a:r>
              <a:rPr lang="fa-IR" b="1" dirty="0" smtClean="0">
                <a:solidFill>
                  <a:srgbClr val="C00000"/>
                </a:solidFill>
                <a:latin typeface="Times New Roman" panose="02020603050405020304" pitchFamily="18" charset="0"/>
                <a:ea typeface="Times New Roman" panose="02020603050405020304" pitchFamily="18" charset="0"/>
                <a:cs typeface="B Nazanin" pitchFamily="2" charset="-78"/>
              </a:rPr>
              <a:t>)</a:t>
            </a:r>
          </a:p>
          <a:p>
            <a:pPr algn="ctr" rtl="1">
              <a:lnSpc>
                <a:spcPct val="150000"/>
              </a:lnSpc>
            </a:pPr>
            <a:r>
              <a:rPr lang="fa-IR" sz="2400" b="1" spc="-50" dirty="0">
                <a:latin typeface="Times New Roman" panose="02020603050405020304" pitchFamily="18" charset="0"/>
                <a:ea typeface="Times New Roman" panose="02020603050405020304" pitchFamily="18" charset="0"/>
                <a:cs typeface="B Nazanin" pitchFamily="2" charset="-78"/>
              </a:rPr>
              <a:t>اين، بيانى است براى عموم مردم ؛ </a:t>
            </a:r>
            <a:r>
              <a:rPr lang="fa-IR" sz="2400" b="1" spc="-50" dirty="0" smtClean="0">
                <a:latin typeface="Times New Roman" panose="02020603050405020304" pitchFamily="18" charset="0"/>
                <a:ea typeface="Times New Roman" panose="02020603050405020304" pitchFamily="18" charset="0"/>
                <a:cs typeface="B Nazanin" pitchFamily="2" charset="-78"/>
              </a:rPr>
              <a:t>و </a:t>
            </a:r>
            <a:r>
              <a:rPr lang="fa-IR" sz="2400" b="1" spc="-50" dirty="0">
                <a:latin typeface="Times New Roman" panose="02020603050405020304" pitchFamily="18" charset="0"/>
                <a:ea typeface="Times New Roman" panose="02020603050405020304" pitchFamily="18" charset="0"/>
                <a:cs typeface="B Nazanin" pitchFamily="2" charset="-78"/>
              </a:rPr>
              <a:t>هدايت و اندرزى است براى پرهيزگاران‏</a:t>
            </a:r>
            <a:endParaRPr lang="en-US" sz="2400" b="1" spc="-50" dirty="0">
              <a:latin typeface="Times New Roman" panose="02020603050405020304" pitchFamily="18" charset="0"/>
              <a:ea typeface="Times New Roman" panose="02020603050405020304" pitchFamily="18" charset="0"/>
              <a:cs typeface="B Nazanin" pitchFamily="2" charset="-78"/>
            </a:endParaRPr>
          </a:p>
        </p:txBody>
      </p:sp>
      <p:sp>
        <p:nvSpPr>
          <p:cNvPr id="12" name="Rectangle 11"/>
          <p:cNvSpPr/>
          <p:nvPr/>
        </p:nvSpPr>
        <p:spPr>
          <a:xfrm>
            <a:off x="8143539" y="5228987"/>
            <a:ext cx="3869745" cy="1126462"/>
          </a:xfrm>
          <a:prstGeom prst="rect">
            <a:avLst/>
          </a:prstGeom>
          <a:solidFill>
            <a:srgbClr val="FCFFE1"/>
          </a:solidFill>
          <a:ln w="44450">
            <a:solidFill>
              <a:srgbClr val="008000"/>
            </a:solidFill>
          </a:ln>
        </p:spPr>
        <p:txBody>
          <a:bodyPr wrap="square">
            <a:spAutoFit/>
          </a:bodyPr>
          <a:lstStyle/>
          <a:p>
            <a:pPr algn="just" rtl="1">
              <a:lnSpc>
                <a:spcPct val="140000"/>
              </a:lnSpc>
            </a:pPr>
            <a:r>
              <a:rPr lang="fa-IR" sz="2400" b="1" dirty="0">
                <a:solidFill>
                  <a:srgbClr val="0000CC"/>
                </a:solidFill>
                <a:latin typeface="Traditional Arabic" panose="02020603050405020304" pitchFamily="18" charset="-78"/>
                <a:cs typeface="B Titr" panose="00000700000000000000" pitchFamily="2" charset="-78"/>
              </a:rPr>
              <a:t>قرآن خود را بیان برای همه مردم و هدایتگر متقین معرفی می کند</a:t>
            </a:r>
            <a:endParaRPr lang="fa-IR" b="1" dirty="0">
              <a:solidFill>
                <a:srgbClr val="0000CC"/>
              </a:solidFill>
              <a:cs typeface="B Titr" pitchFamily="2" charset="-78"/>
            </a:endParaRPr>
          </a:p>
        </p:txBody>
      </p:sp>
      <p:sp>
        <p:nvSpPr>
          <p:cNvPr id="11" name="Rounded Rectangle 10"/>
          <p:cNvSpPr/>
          <p:nvPr/>
        </p:nvSpPr>
        <p:spPr>
          <a:xfrm>
            <a:off x="3453205" y="434116"/>
            <a:ext cx="5346550"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600" b="1" dirty="0">
                <a:solidFill>
                  <a:schemeClr val="tx1"/>
                </a:solidFill>
                <a:cs typeface="B Traffic" pitchFamily="2" charset="-78"/>
              </a:rPr>
              <a:t>5ـ فهم پذیری و همگانی</a:t>
            </a:r>
          </a:p>
        </p:txBody>
      </p:sp>
      <p:sp>
        <p:nvSpPr>
          <p:cNvPr id="14" name="Rectangle 13"/>
          <p:cNvSpPr/>
          <p:nvPr/>
        </p:nvSpPr>
        <p:spPr>
          <a:xfrm>
            <a:off x="182880" y="1345024"/>
            <a:ext cx="3364496" cy="568599"/>
          </a:xfrm>
          <a:prstGeom prst="rect">
            <a:avLst/>
          </a:prstGeom>
          <a:solidFill>
            <a:srgbClr val="FFFF7D"/>
          </a:solidFill>
          <a:ln w="44450">
            <a:solidFill>
              <a:srgbClr val="0000CC"/>
            </a:solidFill>
          </a:ln>
        </p:spPr>
        <p:txBody>
          <a:bodyPr wrap="square" lIns="72000" tIns="72000" rIns="72000" bIns="72000">
            <a:spAutoFit/>
          </a:bodyPr>
          <a:lstStyle/>
          <a:p>
            <a:pPr algn="ctr" rtl="1">
              <a:lnSpc>
                <a:spcPct val="150000"/>
              </a:lnSpc>
            </a:pPr>
            <a:r>
              <a:rPr lang="fa-IR" sz="2000" b="1" dirty="0">
                <a:solidFill>
                  <a:srgbClr val="FF0000"/>
                </a:solidFill>
                <a:latin typeface="Traditional Arabic" panose="02020603050405020304" pitchFamily="18" charset="-78"/>
                <a:cs typeface="B Titr" panose="00000700000000000000" pitchFamily="2" charset="-78"/>
              </a:rPr>
              <a:t>در یک سوره چهار بار فرموده است</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11" y="23404"/>
            <a:ext cx="1488826" cy="1551134"/>
          </a:xfrm>
          <a:prstGeom prst="ellipse">
            <a:avLst/>
          </a:prstGeom>
          <a:ln>
            <a:noFill/>
          </a:ln>
          <a:effectLst>
            <a:softEdge rad="112500"/>
          </a:effectLst>
        </p:spPr>
      </p:pic>
    </p:spTree>
    <p:extLst>
      <p:ext uri="{BB962C8B-B14F-4D97-AF65-F5344CB8AC3E}">
        <p14:creationId xmlns:p14="http://schemas.microsoft.com/office/powerpoint/2010/main" val="8870238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9" grpId="0" animBg="1"/>
      <p:bldP spid="12" grpId="0" animBg="1"/>
      <p:bldP spid="11"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CFF33"/>
        </a:solidFill>
        <a:effectLst/>
      </p:bgPr>
    </p:bg>
    <p:spTree>
      <p:nvGrpSpPr>
        <p:cNvPr id="1" name=""/>
        <p:cNvGrpSpPr/>
        <p:nvPr/>
      </p:nvGrpSpPr>
      <p:grpSpPr>
        <a:xfrm>
          <a:off x="0" y="0"/>
          <a:ext cx="0" cy="0"/>
          <a:chOff x="0" y="0"/>
          <a:chExt cx="0" cy="0"/>
        </a:xfrm>
      </p:grpSpPr>
      <p:sp>
        <p:nvSpPr>
          <p:cNvPr id="4" name="Rectangle 3"/>
          <p:cNvSpPr/>
          <p:nvPr/>
        </p:nvSpPr>
        <p:spPr>
          <a:xfrm>
            <a:off x="591667" y="3190014"/>
            <a:ext cx="11066609" cy="2548390"/>
          </a:xfrm>
          <a:prstGeom prst="rect">
            <a:avLst/>
          </a:prstGeom>
          <a:solidFill>
            <a:srgbClr val="FCFFE1"/>
          </a:solidFill>
          <a:ln w="44450">
            <a:solidFill>
              <a:srgbClr val="008000"/>
            </a:solidFill>
          </a:ln>
        </p:spPr>
        <p:txBody>
          <a:bodyPr wrap="square">
            <a:spAutoFit/>
          </a:bodyPr>
          <a:lstStyle/>
          <a:p>
            <a:pPr indent="180340" algn="ctr" rtl="1">
              <a:lnSpc>
                <a:spcPct val="140000"/>
              </a:lnSpc>
              <a:spcAft>
                <a:spcPts val="0"/>
              </a:spcAft>
            </a:pPr>
            <a:r>
              <a:rPr lang="ar-SA" sz="3200" b="1" dirty="0">
                <a:latin typeface="Times New Roman" panose="02020603050405020304" pitchFamily="18" charset="0"/>
                <a:ea typeface="Times New Roman" panose="02020603050405020304" pitchFamily="18" charset="0"/>
                <a:cs typeface="B Nazanin" panose="00000400000000000000" pitchFamily="2" charset="-78"/>
              </a:rPr>
              <a:t>فَأَقِمْ وَجْهَكَ لِلدِّينِ حَنيفاً فِطْرَتَ اللَّهِ الَّتي‏ فَطَرَ النَّاسَ عَلَيْها لا تَبْديلَ لِخَلْقِ اللَّهِ ذلِكَ الدِّينُ الْقَيِّمُ وَ لكِنَّ أَكْثَرَ النَّاسِ لا يَعْلَمُونَ </a:t>
            </a:r>
            <a:r>
              <a:rPr lang="ar-SA" b="1" dirty="0" smtClean="0">
                <a:solidFill>
                  <a:srgbClr val="C00000"/>
                </a:solidFill>
                <a:latin typeface="Times New Roman" panose="02020603050405020304" pitchFamily="18" charset="0"/>
                <a:ea typeface="Times New Roman" panose="02020603050405020304" pitchFamily="18" charset="0"/>
                <a:cs typeface="B Nazanin" pitchFamily="2" charset="-78"/>
              </a:rPr>
              <a:t>(</a:t>
            </a:r>
            <a:r>
              <a:rPr lang="fa-IR" b="1" dirty="0">
                <a:solidFill>
                  <a:srgbClr val="C00000"/>
                </a:solidFill>
                <a:latin typeface="Times New Roman" panose="02020603050405020304" pitchFamily="18" charset="0"/>
                <a:ea typeface="Times New Roman" panose="02020603050405020304" pitchFamily="18" charset="0"/>
                <a:cs typeface="B Nazanin" pitchFamily="2" charset="-78"/>
              </a:rPr>
              <a:t>روم/30</a:t>
            </a:r>
            <a:r>
              <a:rPr lang="ar-SA" b="1" dirty="0">
                <a:solidFill>
                  <a:srgbClr val="C00000"/>
                </a:solidFill>
                <a:latin typeface="Times New Roman" panose="02020603050405020304" pitchFamily="18" charset="0"/>
                <a:ea typeface="Times New Roman" panose="02020603050405020304" pitchFamily="18" charset="0"/>
                <a:cs typeface="B Nazanin" pitchFamily="2" charset="-78"/>
              </a:rPr>
              <a:t>)‏</a:t>
            </a:r>
            <a:r>
              <a:rPr lang="fa-IR" b="1" dirty="0">
                <a:solidFill>
                  <a:srgbClr val="C00000"/>
                </a:solidFill>
                <a:latin typeface="Times New Roman" panose="02020603050405020304" pitchFamily="18" charset="0"/>
                <a:ea typeface="Times New Roman" panose="02020603050405020304" pitchFamily="18" charset="0"/>
                <a:cs typeface="B Nazanin" pitchFamily="2" charset="-78"/>
              </a:rPr>
              <a:t> </a:t>
            </a:r>
            <a:endParaRPr lang="fa-IR" b="1" dirty="0" smtClean="0">
              <a:solidFill>
                <a:srgbClr val="C00000"/>
              </a:solidFill>
              <a:latin typeface="Times New Roman" panose="02020603050405020304" pitchFamily="18" charset="0"/>
              <a:ea typeface="Times New Roman" panose="02020603050405020304" pitchFamily="18" charset="0"/>
              <a:cs typeface="B Nazanin" pitchFamily="2" charset="-78"/>
            </a:endParaRPr>
          </a:p>
          <a:p>
            <a:pPr indent="180340" algn="ctr" rtl="1">
              <a:lnSpc>
                <a:spcPct val="140000"/>
              </a:lnSpc>
              <a:spcAft>
                <a:spcPts val="0"/>
              </a:spcAft>
            </a:pPr>
            <a:r>
              <a:rPr lang="fa-IR" sz="2500" b="1" dirty="0">
                <a:latin typeface="Times New Roman" panose="02020603050405020304" pitchFamily="18" charset="0"/>
                <a:ea typeface="Times New Roman" panose="02020603050405020304" pitchFamily="18" charset="0"/>
                <a:cs typeface="B Nazanin" pitchFamily="2" charset="-78"/>
              </a:rPr>
              <a:t>پس روى خود را متوجّه آيين خالص پروردگار كن! اين فطرتى است كه خداوند، انسان‌ها را بر آن آفريده؛ دگرگونى در آفرينش الهى نيست؛ اين است آيين استوار؛ ولى اكثر مردم نمى‏دانند</a:t>
            </a:r>
            <a:r>
              <a:rPr lang="fa-IR" sz="2500" b="1" dirty="0" smtClean="0">
                <a:latin typeface="Times New Roman" panose="02020603050405020304" pitchFamily="18" charset="0"/>
                <a:ea typeface="Times New Roman" panose="02020603050405020304" pitchFamily="18" charset="0"/>
                <a:cs typeface="B Nazanin" pitchFamily="2" charset="-78"/>
              </a:rPr>
              <a:t>.</a:t>
            </a:r>
            <a:endParaRPr lang="fa-IR" sz="2500" b="1" dirty="0">
              <a:latin typeface="Times New Roman" panose="02020603050405020304" pitchFamily="18" charset="0"/>
              <a:ea typeface="Times New Roman" panose="02020603050405020304" pitchFamily="18" charset="0"/>
              <a:cs typeface="B Nazanin" pitchFamily="2" charset="-78"/>
            </a:endParaRPr>
          </a:p>
        </p:txBody>
      </p:sp>
      <p:sp>
        <p:nvSpPr>
          <p:cNvPr id="13" name="Rectangle 12"/>
          <p:cNvSpPr/>
          <p:nvPr/>
        </p:nvSpPr>
        <p:spPr>
          <a:xfrm>
            <a:off x="591665" y="1323749"/>
            <a:ext cx="11066609" cy="1588127"/>
          </a:xfrm>
          <a:prstGeom prst="rect">
            <a:avLst/>
          </a:prstGeom>
          <a:solidFill>
            <a:srgbClr val="FCFFE1"/>
          </a:solidFill>
          <a:ln w="44450">
            <a:solidFill>
              <a:srgbClr val="008000"/>
            </a:solidFill>
          </a:ln>
        </p:spPr>
        <p:txBody>
          <a:bodyPr wrap="square">
            <a:spAutoFit/>
          </a:bodyPr>
          <a:lstStyle/>
          <a:p>
            <a:pPr algn="ctr" rtl="1">
              <a:lnSpc>
                <a:spcPct val="140000"/>
              </a:lnSpc>
            </a:pPr>
            <a:r>
              <a:rPr lang="fa-IR" sz="3600" b="1" dirty="0">
                <a:solidFill>
                  <a:srgbClr val="0000CC"/>
                </a:solidFill>
                <a:latin typeface="Traditional Arabic" panose="02020603050405020304" pitchFamily="18" charset="-78"/>
                <a:cs typeface="B Titr" panose="00000700000000000000" pitchFamily="2" charset="-78"/>
              </a:rPr>
              <a:t>احکام و قوانین تشریعی قرآن با تکوین و آفرینش انسان هماهنگی کامل دارد و دین وآئینی فطری را ارائه می کند</a:t>
            </a:r>
            <a:endParaRPr lang="fa-IR" sz="2800" b="1" dirty="0">
              <a:solidFill>
                <a:srgbClr val="0000CC"/>
              </a:solidFill>
              <a:cs typeface="B Titr" pitchFamily="2" charset="-78"/>
            </a:endParaRPr>
          </a:p>
        </p:txBody>
      </p:sp>
      <p:sp>
        <p:nvSpPr>
          <p:cNvPr id="11" name="Rounded Rectangle 10"/>
          <p:cNvSpPr/>
          <p:nvPr/>
        </p:nvSpPr>
        <p:spPr>
          <a:xfrm>
            <a:off x="2377447" y="357708"/>
            <a:ext cx="7713226"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600" b="1" dirty="0">
                <a:solidFill>
                  <a:schemeClr val="tx1"/>
                </a:solidFill>
                <a:cs typeface="B Traffic" pitchFamily="2" charset="-78"/>
              </a:rPr>
              <a:t>6ـ هماهنگی و هم زبانی با فطرت انسانی</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11" y="23404"/>
            <a:ext cx="1488826" cy="1551134"/>
          </a:xfrm>
          <a:prstGeom prst="ellipse">
            <a:avLst/>
          </a:prstGeom>
          <a:ln>
            <a:noFill/>
          </a:ln>
          <a:effectLst>
            <a:softEdge rad="112500"/>
          </a:effectLst>
        </p:spPr>
      </p:pic>
    </p:spTree>
    <p:extLst>
      <p:ext uri="{BB962C8B-B14F-4D97-AF65-F5344CB8AC3E}">
        <p14:creationId xmlns:p14="http://schemas.microsoft.com/office/powerpoint/2010/main" val="16509460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CFF33"/>
        </a:solidFill>
        <a:effectLst/>
      </p:bgPr>
    </p:bg>
    <p:spTree>
      <p:nvGrpSpPr>
        <p:cNvPr id="1" name=""/>
        <p:cNvGrpSpPr/>
        <p:nvPr/>
      </p:nvGrpSpPr>
      <p:grpSpPr>
        <a:xfrm>
          <a:off x="0" y="0"/>
          <a:ext cx="0" cy="0"/>
          <a:chOff x="0" y="0"/>
          <a:chExt cx="0" cy="0"/>
        </a:xfrm>
      </p:grpSpPr>
      <p:sp>
        <p:nvSpPr>
          <p:cNvPr id="4" name="Rectangle 3"/>
          <p:cNvSpPr/>
          <p:nvPr/>
        </p:nvSpPr>
        <p:spPr>
          <a:xfrm>
            <a:off x="520233" y="2944810"/>
            <a:ext cx="11066609" cy="1500411"/>
          </a:xfrm>
          <a:prstGeom prst="rect">
            <a:avLst/>
          </a:prstGeom>
          <a:solidFill>
            <a:srgbClr val="FCFFE1"/>
          </a:solidFill>
          <a:ln w="44450">
            <a:solidFill>
              <a:srgbClr val="008000"/>
            </a:solidFill>
          </a:ln>
        </p:spPr>
        <p:txBody>
          <a:bodyPr wrap="square">
            <a:spAutoFit/>
          </a:bodyPr>
          <a:lstStyle/>
          <a:p>
            <a:pPr algn="ctr" rtl="1">
              <a:lnSpc>
                <a:spcPct val="150000"/>
              </a:lnSpc>
            </a:pPr>
            <a:r>
              <a:rPr lang="ar-SA" sz="4200" b="1" dirty="0">
                <a:solidFill>
                  <a:srgbClr val="0000CC"/>
                </a:solidFill>
                <a:latin typeface="Times New Roman" panose="02020603050405020304" pitchFamily="18" charset="0"/>
                <a:ea typeface="Times New Roman" panose="02020603050405020304" pitchFamily="18" charset="0"/>
                <a:cs typeface="Traditional Arabic" panose="02020603050405020304" pitchFamily="18" charset="-78"/>
              </a:rPr>
              <a:t>لا يَأْتيهِ الْباطِلُ مِنْ بَيْنِ يَدَيْهِ وَ لا مِنْ خَلْفِهِ تَنْزيلٌ مِنْ حَكيمٍ </a:t>
            </a:r>
            <a:r>
              <a:rPr lang="ar-SA" sz="4200" b="1" dirty="0" smtClean="0">
                <a:solidFill>
                  <a:srgbClr val="0000CC"/>
                </a:solidFill>
                <a:latin typeface="Times New Roman" panose="02020603050405020304" pitchFamily="18" charset="0"/>
                <a:ea typeface="Times New Roman" panose="02020603050405020304" pitchFamily="18" charset="0"/>
                <a:cs typeface="Traditional Arabic" panose="02020603050405020304" pitchFamily="18" charset="-78"/>
              </a:rPr>
              <a:t>حَميد</a:t>
            </a:r>
            <a:r>
              <a:rPr lang="fa-IR" sz="4200" b="1" dirty="0" smtClean="0">
                <a:solidFill>
                  <a:srgbClr val="0000CC"/>
                </a:solidFill>
                <a:latin typeface="Times New Roman" panose="02020603050405020304" pitchFamily="18" charset="0"/>
                <a:ea typeface="Times New Roman" panose="02020603050405020304" pitchFamily="18" charset="0"/>
                <a:cs typeface="Traditional Arabic" panose="02020603050405020304" pitchFamily="18" charset="-78"/>
              </a:rPr>
              <a:t> </a:t>
            </a:r>
            <a:r>
              <a:rPr lang="ar-SA" b="1" dirty="0" smtClean="0">
                <a:solidFill>
                  <a:srgbClr val="C00000"/>
                </a:solidFill>
                <a:latin typeface="Times New Roman" panose="02020603050405020304" pitchFamily="18" charset="0"/>
                <a:ea typeface="Times New Roman" panose="02020603050405020304" pitchFamily="18" charset="0"/>
                <a:cs typeface="B Nazanin" pitchFamily="2" charset="-78"/>
              </a:rPr>
              <a:t>(</a:t>
            </a:r>
            <a:r>
              <a:rPr lang="fa-IR" b="1" dirty="0" smtClean="0">
                <a:solidFill>
                  <a:srgbClr val="C00000"/>
                </a:solidFill>
                <a:latin typeface="Times New Roman" panose="02020603050405020304" pitchFamily="18" charset="0"/>
                <a:ea typeface="Times New Roman" panose="02020603050405020304" pitchFamily="18" charset="0"/>
                <a:cs typeface="B Nazanin" pitchFamily="2" charset="-78"/>
              </a:rPr>
              <a:t>فصلت</a:t>
            </a:r>
            <a:r>
              <a:rPr lang="fa-IR" b="1" dirty="0">
                <a:solidFill>
                  <a:srgbClr val="C00000"/>
                </a:solidFill>
                <a:latin typeface="Times New Roman" panose="02020603050405020304" pitchFamily="18" charset="0"/>
                <a:ea typeface="Times New Roman" panose="02020603050405020304" pitchFamily="18" charset="0"/>
                <a:cs typeface="B Nazanin" pitchFamily="2" charset="-78"/>
              </a:rPr>
              <a:t>/42</a:t>
            </a:r>
            <a:r>
              <a:rPr lang="ar-SA" b="1" dirty="0">
                <a:solidFill>
                  <a:srgbClr val="C00000"/>
                </a:solidFill>
                <a:latin typeface="Times New Roman" panose="02020603050405020304" pitchFamily="18" charset="0"/>
                <a:ea typeface="Times New Roman" panose="02020603050405020304" pitchFamily="18" charset="0"/>
                <a:cs typeface="B Nazanin" pitchFamily="2" charset="-78"/>
              </a:rPr>
              <a:t>)‏</a:t>
            </a:r>
            <a:r>
              <a:rPr lang="fa-IR" b="1" dirty="0">
                <a:solidFill>
                  <a:srgbClr val="C00000"/>
                </a:solidFill>
                <a:latin typeface="Times New Roman" panose="02020603050405020304" pitchFamily="18" charset="0"/>
                <a:ea typeface="Times New Roman" panose="02020603050405020304" pitchFamily="18" charset="0"/>
                <a:cs typeface="B Nazanin" pitchFamily="2" charset="-78"/>
              </a:rPr>
              <a:t> </a:t>
            </a:r>
          </a:p>
          <a:p>
            <a:pPr algn="ctr" rtl="1">
              <a:lnSpc>
                <a:spcPct val="150000"/>
              </a:lnSpc>
              <a:spcAft>
                <a:spcPts val="0"/>
              </a:spcAft>
            </a:pPr>
            <a:r>
              <a:rPr lang="fa-IR" sz="1900" b="1" spc="-100" dirty="0">
                <a:latin typeface="Times New Roman" panose="02020603050405020304" pitchFamily="18" charset="0"/>
                <a:ea typeface="Times New Roman" panose="02020603050405020304" pitchFamily="18" charset="0"/>
                <a:cs typeface="B Nazanin" pitchFamily="2" charset="-78"/>
              </a:rPr>
              <a:t>(این قرآن)  </a:t>
            </a:r>
            <a:r>
              <a:rPr lang="fa-IR" sz="1900" b="1" dirty="0">
                <a:latin typeface="Times New Roman" panose="02020603050405020304" pitchFamily="18" charset="0"/>
                <a:ea typeface="Times New Roman" panose="02020603050405020304" pitchFamily="18" charset="0"/>
                <a:cs typeface="B Nazanin" pitchFamily="2" charset="-78"/>
              </a:rPr>
              <a:t>ه</a:t>
            </a:r>
            <a:r>
              <a:rPr lang="fa-IR" sz="1900" b="1" spc="-100" dirty="0">
                <a:latin typeface="Times New Roman" panose="02020603050405020304" pitchFamily="18" charset="0"/>
                <a:ea typeface="Times New Roman" panose="02020603050405020304" pitchFamily="18" charset="0"/>
                <a:cs typeface="B Nazanin" pitchFamily="2" charset="-78"/>
              </a:rPr>
              <a:t>يچ گونه باطلى، نه از پيش رو و نه از پشت سر، به سراغ آن نمى‏آيد؛ چرا كه از سوى خداوند حكيم و شايسته ستايش نازل شده است! </a:t>
            </a:r>
            <a:endParaRPr lang="fa-IR" sz="1900" b="1" dirty="0">
              <a:solidFill>
                <a:srgbClr val="C00000"/>
              </a:solidFill>
              <a:latin typeface="Times New Roman" panose="02020603050405020304" pitchFamily="18" charset="0"/>
              <a:ea typeface="Times New Roman" panose="02020603050405020304" pitchFamily="18" charset="0"/>
              <a:cs typeface="B Nazanin" pitchFamily="2" charset="-78"/>
            </a:endParaRPr>
          </a:p>
        </p:txBody>
      </p:sp>
      <p:sp>
        <p:nvSpPr>
          <p:cNvPr id="13" name="Rectangle 12"/>
          <p:cNvSpPr/>
          <p:nvPr/>
        </p:nvSpPr>
        <p:spPr>
          <a:xfrm>
            <a:off x="568206" y="1279430"/>
            <a:ext cx="11066609" cy="1471172"/>
          </a:xfrm>
          <a:prstGeom prst="rect">
            <a:avLst/>
          </a:prstGeom>
          <a:solidFill>
            <a:srgbClr val="FCFFE1"/>
          </a:solidFill>
          <a:ln w="44450">
            <a:solidFill>
              <a:srgbClr val="008000"/>
            </a:solidFill>
          </a:ln>
        </p:spPr>
        <p:txBody>
          <a:bodyPr wrap="square">
            <a:spAutoFit/>
          </a:bodyPr>
          <a:lstStyle/>
          <a:p>
            <a:pPr algn="ctr" rtl="1">
              <a:lnSpc>
                <a:spcPct val="140000"/>
              </a:lnSpc>
            </a:pPr>
            <a:r>
              <a:rPr lang="fa-IR" sz="3200" b="1" dirty="0">
                <a:latin typeface="Traditional Arabic" panose="02020603050405020304" pitchFamily="18" charset="-78"/>
                <a:cs typeface="B Titr" panose="00000700000000000000" pitchFamily="2" charset="-78"/>
              </a:rPr>
              <a:t>قرآن به زمانی خاص محدود نمی باشد و هرگز تاریخ مصرف و کارکرد آن پایان نمی پذیرد و باطل نمی گردد</a:t>
            </a:r>
            <a:endParaRPr lang="fa-IR" sz="2400" b="1" dirty="0">
              <a:cs typeface="B Titr" pitchFamily="2" charset="-78"/>
            </a:endParaRPr>
          </a:p>
        </p:txBody>
      </p:sp>
      <p:sp>
        <p:nvSpPr>
          <p:cNvPr id="11" name="Rounded Rectangle 10"/>
          <p:cNvSpPr/>
          <p:nvPr/>
        </p:nvSpPr>
        <p:spPr>
          <a:xfrm>
            <a:off x="3130475" y="260645"/>
            <a:ext cx="5593976" cy="798285"/>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20000"/>
              </a:lnSpc>
            </a:pPr>
            <a:r>
              <a:rPr lang="fa-IR" sz="3600" b="1" dirty="0">
                <a:solidFill>
                  <a:schemeClr val="tx1"/>
                </a:solidFill>
                <a:cs typeface="B Traffic" pitchFamily="2" charset="-78"/>
              </a:rPr>
              <a:t>7ـ فرا زمانی و فرا مکانی</a:t>
            </a:r>
          </a:p>
        </p:txBody>
      </p:sp>
      <p:sp>
        <p:nvSpPr>
          <p:cNvPr id="7" name="Rectangle 6"/>
          <p:cNvSpPr/>
          <p:nvPr/>
        </p:nvSpPr>
        <p:spPr>
          <a:xfrm>
            <a:off x="567244" y="4809729"/>
            <a:ext cx="11066609" cy="1606594"/>
          </a:xfrm>
          <a:prstGeom prst="rect">
            <a:avLst/>
          </a:prstGeom>
          <a:solidFill>
            <a:srgbClr val="FCFFE1"/>
          </a:solidFill>
          <a:ln w="44450">
            <a:solidFill>
              <a:srgbClr val="008000"/>
            </a:solidFill>
          </a:ln>
        </p:spPr>
        <p:txBody>
          <a:bodyPr wrap="square">
            <a:spAutoFit/>
          </a:bodyPr>
          <a:lstStyle/>
          <a:p>
            <a:pPr algn="ctr" rtl="1">
              <a:lnSpc>
                <a:spcPct val="140000"/>
              </a:lnSpc>
            </a:pPr>
            <a:r>
              <a:rPr lang="fa-IR" sz="2400" b="1" dirty="0">
                <a:latin typeface="Traditional Arabic" panose="02020603050405020304" pitchFamily="18" charset="-78"/>
                <a:cs typeface="B Titr" panose="00000700000000000000" pitchFamily="2" charset="-78"/>
              </a:rPr>
              <a:t>قرآن آخرین و کامل ترین کتاب آسمانی است که گذشت زمان و پیشرفت های علمی هرگز انسان را از آن بی نیاز و کفایت نمی کند، بلکه معارفش آشکارتر و اعجازش روشن تر می گردد و همین رمز خاتمیت پیامبر اکرم صلی‌الله‌وعلیه‌وآله‌وسلم می باشد.</a:t>
            </a:r>
            <a:endParaRPr lang="fa-IR" b="1" dirty="0">
              <a:cs typeface="B Titr"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11" y="23404"/>
            <a:ext cx="1488826" cy="1551134"/>
          </a:xfrm>
          <a:prstGeom prst="ellipse">
            <a:avLst/>
          </a:prstGeom>
          <a:ln>
            <a:noFill/>
          </a:ln>
          <a:effectLst>
            <a:softEdge rad="112500"/>
          </a:effectLst>
        </p:spPr>
      </p:pic>
    </p:spTree>
    <p:extLst>
      <p:ext uri="{BB962C8B-B14F-4D97-AF65-F5344CB8AC3E}">
        <p14:creationId xmlns:p14="http://schemas.microsoft.com/office/powerpoint/2010/main" val="182783426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11" grpId="0" animBg="1"/>
      <p:bldP spid="7" grpId="0" animBg="1"/>
    </p:bldLst>
  </p:timing>
</p:sld>
</file>

<file path=ppt/theme/theme1.xml><?xml version="1.0" encoding="utf-8"?>
<a:theme xmlns:a="http://schemas.openxmlformats.org/drawingml/2006/main" name="3_Sadeghi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5600000" scaled="0"/>
        </a:gradFill>
      </a:spPr>
      <a:bodyPr lIns="91440" rtlCol="0" anchor="ctr">
        <a:noAutofit/>
      </a:bodyP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3686</TotalTime>
  <Words>1757</Words>
  <Application>Microsoft Office PowerPoint</Application>
  <PresentationFormat>Widescreen</PresentationFormat>
  <Paragraphs>106</Paragraphs>
  <Slides>16</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16</vt:i4>
      </vt:variant>
    </vt:vector>
  </HeadingPairs>
  <TitlesOfParts>
    <vt:vector size="26" baseType="lpstr">
      <vt:lpstr>Arial</vt:lpstr>
      <vt:lpstr>B Nazanin</vt:lpstr>
      <vt:lpstr>B Titr</vt:lpstr>
      <vt:lpstr>B Traffic</vt:lpstr>
      <vt:lpstr>B Zar</vt:lpstr>
      <vt:lpstr>Calibri</vt:lpstr>
      <vt:lpstr>Calibri Light</vt:lpstr>
      <vt:lpstr>Times New Roman</vt:lpstr>
      <vt:lpstr>Traditional Arabic</vt:lpstr>
      <vt:lpstr>3_Sadeghin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aqide5</dc:creator>
  <cp:lastModifiedBy>serajnet</cp:lastModifiedBy>
  <cp:revision>458</cp:revision>
  <cp:lastPrinted>2020-02-01T20:23:21Z</cp:lastPrinted>
  <dcterms:created xsi:type="dcterms:W3CDTF">2020-01-05T14:30:55Z</dcterms:created>
  <dcterms:modified xsi:type="dcterms:W3CDTF">2020-03-16T05:02:39Z</dcterms:modified>
</cp:coreProperties>
</file>